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6" r:id="rId2"/>
    <p:sldMasterId id="2147483790" r:id="rId3"/>
  </p:sldMasterIdLst>
  <p:notesMasterIdLst>
    <p:notesMasterId r:id="rId29"/>
  </p:notesMasterIdLst>
  <p:sldIdLst>
    <p:sldId id="365" r:id="rId4"/>
    <p:sldId id="401" r:id="rId5"/>
    <p:sldId id="411" r:id="rId6"/>
    <p:sldId id="413" r:id="rId7"/>
    <p:sldId id="415" r:id="rId8"/>
    <p:sldId id="417" r:id="rId9"/>
    <p:sldId id="418" r:id="rId10"/>
    <p:sldId id="421" r:id="rId11"/>
    <p:sldId id="419" r:id="rId12"/>
    <p:sldId id="420" r:id="rId13"/>
    <p:sldId id="422" r:id="rId14"/>
    <p:sldId id="423" r:id="rId15"/>
    <p:sldId id="424" r:id="rId16"/>
    <p:sldId id="425" r:id="rId17"/>
    <p:sldId id="429" r:id="rId18"/>
    <p:sldId id="402" r:id="rId19"/>
    <p:sldId id="403" r:id="rId20"/>
    <p:sldId id="404" r:id="rId21"/>
    <p:sldId id="405" r:id="rId22"/>
    <p:sldId id="406" r:id="rId23"/>
    <p:sldId id="407" r:id="rId24"/>
    <p:sldId id="409" r:id="rId25"/>
    <p:sldId id="410" r:id="rId26"/>
    <p:sldId id="426" r:id="rId27"/>
    <p:sldId id="428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668CE84-9D4C-45AE-974F-61BD46C8A7F7}">
          <p14:sldIdLst>
            <p14:sldId id="365"/>
            <p14:sldId id="401"/>
            <p14:sldId id="411"/>
            <p14:sldId id="413"/>
            <p14:sldId id="415"/>
            <p14:sldId id="417"/>
            <p14:sldId id="418"/>
            <p14:sldId id="421"/>
            <p14:sldId id="419"/>
            <p14:sldId id="420"/>
            <p14:sldId id="422"/>
            <p14:sldId id="423"/>
            <p14:sldId id="424"/>
            <p14:sldId id="425"/>
            <p14:sldId id="429"/>
            <p14:sldId id="402"/>
            <p14:sldId id="403"/>
            <p14:sldId id="404"/>
            <p14:sldId id="405"/>
            <p14:sldId id="406"/>
            <p14:sldId id="407"/>
            <p14:sldId id="409"/>
            <p14:sldId id="410"/>
            <p14:sldId id="426"/>
            <p14:sldId id="42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71" autoAdjust="0"/>
    <p:restoredTop sz="93401" autoAdjust="0"/>
  </p:normalViewPr>
  <p:slideViewPr>
    <p:cSldViewPr>
      <p:cViewPr varScale="1">
        <p:scale>
          <a:sx n="118" d="100"/>
          <a:sy n="118" d="100"/>
        </p:scale>
        <p:origin x="117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1894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6BE65-F92F-4BE5-A8E1-4AFC0B41BC81}" type="datetimeFigureOut">
              <a:rPr lang="en-US" smtClean="0"/>
              <a:pPr/>
              <a:t>4/7/19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6E04E-1471-464D-98BE-17EF296557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845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6E04E-1471-464D-98BE-17EF296557D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113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6E04E-1471-464D-98BE-17EF296557D3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68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hidden">
            <a:xfrm>
              <a:off x="0" y="0"/>
              <a:ext cx="2208" cy="4320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dirty="0">
                <a:latin typeface="Times New Roman" pitchFamily="18" charset="0"/>
                <a:cs typeface="+mn-cs"/>
              </a:endParaRP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hidden">
            <a:xfrm>
              <a:off x="1081" y="1065"/>
              <a:ext cx="4679" cy="1596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dirty="0">
                <a:latin typeface="Times New Roman" pitchFamily="18" charset="0"/>
                <a:cs typeface="+mn-cs"/>
              </a:endParaRPr>
            </a:p>
          </p:txBody>
        </p:sp>
        <p:grpSp>
          <p:nvGrpSpPr>
            <p:cNvPr id="3" name="Group 5"/>
            <p:cNvGrpSpPr>
              <a:grpSpLocks/>
            </p:cNvGrpSpPr>
            <p:nvPr/>
          </p:nvGrpSpPr>
          <p:grpSpPr bwMode="auto">
            <a:xfrm>
              <a:off x="0" y="672"/>
              <a:ext cx="1806" cy="1989"/>
              <a:chOff x="0" y="672"/>
              <a:chExt cx="1806" cy="1989"/>
            </a:xfrm>
          </p:grpSpPr>
          <p:sp>
            <p:nvSpPr>
              <p:cNvPr id="8" name="Rectangle 6"/>
              <p:cNvSpPr>
                <a:spLocks noChangeArrowheads="1"/>
              </p:cNvSpPr>
              <p:nvPr userDrawn="1"/>
            </p:nvSpPr>
            <p:spPr bwMode="auto">
              <a:xfrm>
                <a:off x="361" y="2257"/>
                <a:ext cx="363" cy="404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  <p:sp>
            <p:nvSpPr>
              <p:cNvPr id="9" name="Rectangle 7"/>
              <p:cNvSpPr>
                <a:spLocks noChangeArrowheads="1"/>
              </p:cNvSpPr>
              <p:nvPr userDrawn="1"/>
            </p:nvSpPr>
            <p:spPr bwMode="auto">
              <a:xfrm>
                <a:off x="1081" y="1065"/>
                <a:ext cx="362" cy="405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  <p:sp>
            <p:nvSpPr>
              <p:cNvPr id="10" name="Rectangle 8"/>
              <p:cNvSpPr>
                <a:spLocks noChangeArrowheads="1"/>
              </p:cNvSpPr>
              <p:nvPr userDrawn="1"/>
            </p:nvSpPr>
            <p:spPr bwMode="auto">
              <a:xfrm>
                <a:off x="1437" y="672"/>
                <a:ext cx="369" cy="400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 userDrawn="1"/>
            </p:nvSpPr>
            <p:spPr bwMode="auto">
              <a:xfrm>
                <a:off x="719" y="2257"/>
                <a:ext cx="368" cy="404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  <p:sp>
            <p:nvSpPr>
              <p:cNvPr id="12" name="Rectangle 10"/>
              <p:cNvSpPr>
                <a:spLocks noChangeArrowheads="1"/>
              </p:cNvSpPr>
              <p:nvPr userDrawn="1"/>
            </p:nvSpPr>
            <p:spPr bwMode="auto">
              <a:xfrm>
                <a:off x="1437" y="1065"/>
                <a:ext cx="369" cy="405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  <p:sp>
            <p:nvSpPr>
              <p:cNvPr id="13" name="Rectangle 11"/>
              <p:cNvSpPr>
                <a:spLocks noChangeArrowheads="1"/>
              </p:cNvSpPr>
              <p:nvPr userDrawn="1"/>
            </p:nvSpPr>
            <p:spPr bwMode="auto">
              <a:xfrm>
                <a:off x="719" y="1464"/>
                <a:ext cx="368" cy="399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 userDrawn="1"/>
            </p:nvSpPr>
            <p:spPr bwMode="auto">
              <a:xfrm>
                <a:off x="0" y="1464"/>
                <a:ext cx="367" cy="399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 userDrawn="1"/>
            </p:nvSpPr>
            <p:spPr bwMode="auto">
              <a:xfrm>
                <a:off x="1081" y="1464"/>
                <a:ext cx="362" cy="399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 userDrawn="1"/>
            </p:nvSpPr>
            <p:spPr bwMode="auto">
              <a:xfrm>
                <a:off x="361" y="1857"/>
                <a:ext cx="363" cy="406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 userDrawn="1"/>
            </p:nvSpPr>
            <p:spPr bwMode="auto">
              <a:xfrm>
                <a:off x="719" y="1857"/>
                <a:ext cx="368" cy="406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400" dirty="0">
                  <a:latin typeface="Times New Roman" pitchFamily="18" charset="0"/>
                  <a:cs typeface="+mn-cs"/>
                </a:endParaRPr>
              </a:p>
            </p:txBody>
          </p:sp>
        </p:grpSp>
      </p:grpSp>
      <p:sp>
        <p:nvSpPr>
          <p:cNvPr id="12307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308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18" name="Rectangle 16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639AD20C-54B0-486F-9AE8-C6292E12760A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19" name="Rectangle 1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20" name="Rectangle 1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5D35B1-6FDD-4FBD-BBF4-C52B90CFCD8B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83FAFD-1355-4F3C-A388-B098EC4DCF4E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4038600" cy="1866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000500"/>
            <a:ext cx="4038600" cy="1866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82C20C-8A65-4358-BBC9-F51064F91470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981200"/>
            <a:ext cx="8229600" cy="38862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GB" noProof="0"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39A390-222A-4E6C-9D66-268CBF824735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526E07-6473-4107-95CF-24AA8BCB1D6E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981200"/>
            <a:ext cx="4038600" cy="1866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000500"/>
            <a:ext cx="4038600" cy="1866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09D0718-51EE-4245-9C6D-A1310934DB78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D9B6A3-7530-42E7-A45B-7F4CF2ED57DA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9FD31E-E2DC-4715-8414-4E62F979D1A5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BE9E33-0FAA-4E3C-BBF3-5F5CFAC4FC1E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18E9AB-59A9-4864-88CB-569242144ED8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6E5A87-7A42-43FC-A0F5-0C6996F6D05B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E7E4C9-E7D8-4424-AB7E-631150682DA2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FE29E1-0726-4F71-A939-C2C16BFE3539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989B49-04E7-42A6-BC40-AD587124DA09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949193-AFB6-4D43-90C0-E0E35420D047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FCD66E-B4D8-4F4F-8928-16D6824CD5D4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080182-4646-4CAC-83C4-C1158A73A186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9BB1C7-D47C-412D-B600-0BD4A882CA13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58E2FA-17B2-490B-B0D4-0719FCF9268B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272E2B-6D04-45DC-B26A-0E3CEA4AD503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E0BD47-6BDF-483F-BD0C-29F5CC267F43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22C20E-17D2-4E4E-A64C-FF303BDD8477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C091F2-5305-422F-918B-2043A61EA502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BD8242-E2B9-482B-9CCC-9A3E6458615B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8EDB9A-F997-44DB-B19A-10255C6E4632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B53AD-45F5-4C5A-965D-37FCEAEE96D5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E94307-07CA-4F96-B18B-5888F05CCF54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D1D836-E0FC-45A8-BA49-BB4BE8B9429A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028892-9E74-445E-86BA-21A73A994197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5CFE6-5BD6-4D2B-AECC-00E1B692012C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5043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01C8-9A55-4679-B021-33BE88BDF22D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521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9061-7249-4D63-812F-5F788127445D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794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9CEC389-E18C-4602-915B-F024BDB61761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AEE7D-F7F7-498D-B182-7A76B66C26D6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582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D885C-FBC2-4A26-81FC-F31C49622F05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7916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1AEE0-D1E8-4076-93EC-9A9275493DA5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4247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6FB82-4103-4CD4-A503-ABCD7F8A6DDA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172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578D634-C1D7-47D7-BD0E-1078EC7D1116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729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44E73-F550-4F43-86B3-0A0AC5300135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713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16F1-E104-4C5F-AF59-DE2AAE251106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6776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6289B-3845-4789-8EDF-CDDEB9AD0D4B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01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6BD0EC9-00AD-4B82-8971-D4A7771905BD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F0624B-7102-4AAC-8A08-69A65156A3FA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20F2FF-88A2-40BF-9652-DC6EC6BC3102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688F4BE-BD6A-4ED2-A474-EE11E0B1D80B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BA7F3D-F011-42B2-A578-DF3AB333D013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16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FA4396E-35C8-4B42-AA0D-728E85F3A83E}" type="datetime1">
              <a:rPr lang="en-US" smtClean="0"/>
              <a:pPr/>
              <a:t>4/7/19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rtl="1">
              <a:defRPr sz="1200">
                <a:latin typeface="Arial Black" pitchFamily="34" charset="0"/>
              </a:defRPr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0" y="0"/>
            <a:ext cx="9144000" cy="546100"/>
            <a:chOff x="0" y="0"/>
            <a:chExt cx="5760" cy="344"/>
          </a:xfrm>
        </p:grpSpPr>
        <p:sp>
          <p:nvSpPr>
            <p:cNvPr id="11269" name="Rectangle 5"/>
            <p:cNvSpPr>
              <a:spLocks noChangeArrowheads="1"/>
            </p:cNvSpPr>
            <p:nvPr/>
          </p:nvSpPr>
          <p:spPr bwMode="auto">
            <a:xfrm>
              <a:off x="0" y="0"/>
              <a:ext cx="180" cy="336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dirty="0">
                <a:latin typeface="Times New Roman" pitchFamily="18" charset="0"/>
                <a:cs typeface="+mn-cs"/>
              </a:endParaRPr>
            </a:p>
          </p:txBody>
        </p:sp>
        <p:sp>
          <p:nvSpPr>
            <p:cNvPr id="11270" name="Rectangle 6"/>
            <p:cNvSpPr>
              <a:spLocks noChangeArrowheads="1"/>
            </p:cNvSpPr>
            <p:nvPr/>
          </p:nvSpPr>
          <p:spPr bwMode="auto">
            <a:xfrm>
              <a:off x="260" y="85"/>
              <a:ext cx="5500" cy="173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dirty="0">
                <a:latin typeface="Times New Roman" pitchFamily="18" charset="0"/>
                <a:cs typeface="+mn-cs"/>
              </a:endParaRPr>
            </a:p>
          </p:txBody>
        </p:sp>
        <p:sp>
          <p:nvSpPr>
            <p:cNvPr id="11271" name="Rectangle 7"/>
            <p:cNvSpPr>
              <a:spLocks noChangeArrowheads="1"/>
            </p:cNvSpPr>
            <p:nvPr/>
          </p:nvSpPr>
          <p:spPr bwMode="auto">
            <a:xfrm>
              <a:off x="258" y="85"/>
              <a:ext cx="87" cy="89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hlink"/>
                </a:solidFill>
                <a:latin typeface="+mn-lt"/>
                <a:cs typeface="+mn-cs"/>
              </a:endParaRPr>
            </a:p>
          </p:txBody>
        </p:sp>
        <p:sp>
          <p:nvSpPr>
            <p:cNvPr id="11272" name="Rectangle 8"/>
            <p:cNvSpPr>
              <a:spLocks noChangeArrowheads="1"/>
            </p:cNvSpPr>
            <p:nvPr/>
          </p:nvSpPr>
          <p:spPr bwMode="auto">
            <a:xfrm>
              <a:off x="345" y="0"/>
              <a:ext cx="88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hlink"/>
                </a:solidFill>
                <a:latin typeface="+mn-lt"/>
                <a:cs typeface="+mn-cs"/>
              </a:endParaRPr>
            </a:p>
          </p:txBody>
        </p:sp>
        <p:sp>
          <p:nvSpPr>
            <p:cNvPr id="11273" name="Rectangle 9"/>
            <p:cNvSpPr>
              <a:spLocks noChangeArrowheads="1"/>
            </p:cNvSpPr>
            <p:nvPr/>
          </p:nvSpPr>
          <p:spPr bwMode="auto">
            <a:xfrm>
              <a:off x="345" y="85"/>
              <a:ext cx="88" cy="89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accent2"/>
                </a:solidFill>
                <a:latin typeface="+mn-lt"/>
                <a:cs typeface="+mn-cs"/>
              </a:endParaRPr>
            </a:p>
          </p:txBody>
        </p:sp>
        <p:sp>
          <p:nvSpPr>
            <p:cNvPr id="11274" name="Rectangle 10"/>
            <p:cNvSpPr>
              <a:spLocks noChangeArrowheads="1"/>
            </p:cNvSpPr>
            <p:nvPr/>
          </p:nvSpPr>
          <p:spPr bwMode="auto">
            <a:xfrm>
              <a:off x="173" y="173"/>
              <a:ext cx="86" cy="87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hlink"/>
                </a:solidFill>
                <a:latin typeface="+mn-lt"/>
                <a:cs typeface="+mn-cs"/>
              </a:endParaRPr>
            </a:p>
          </p:txBody>
        </p:sp>
        <p:sp>
          <p:nvSpPr>
            <p:cNvPr id="11275" name="Rectangle 11"/>
            <p:cNvSpPr>
              <a:spLocks noChangeArrowheads="1"/>
            </p:cNvSpPr>
            <p:nvPr/>
          </p:nvSpPr>
          <p:spPr bwMode="auto">
            <a:xfrm>
              <a:off x="83" y="86"/>
              <a:ext cx="89" cy="87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 dirty="0">
                <a:latin typeface="Times New Roman" pitchFamily="18" charset="0"/>
                <a:cs typeface="+mn-cs"/>
              </a:endParaRPr>
            </a:p>
          </p:txBody>
        </p:sp>
        <p:sp>
          <p:nvSpPr>
            <p:cNvPr id="11276" name="Rectangle 12"/>
            <p:cNvSpPr>
              <a:spLocks noChangeArrowheads="1"/>
            </p:cNvSpPr>
            <p:nvPr/>
          </p:nvSpPr>
          <p:spPr bwMode="auto">
            <a:xfrm>
              <a:off x="258" y="171"/>
              <a:ext cx="87" cy="87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accent2"/>
                </a:solidFill>
                <a:latin typeface="+mn-lt"/>
                <a:cs typeface="+mn-cs"/>
              </a:endParaRPr>
            </a:p>
          </p:txBody>
        </p:sp>
        <p:sp>
          <p:nvSpPr>
            <p:cNvPr id="11277" name="Rectangle 13"/>
            <p:cNvSpPr>
              <a:spLocks noChangeArrowheads="1"/>
            </p:cNvSpPr>
            <p:nvPr/>
          </p:nvSpPr>
          <p:spPr bwMode="auto">
            <a:xfrm>
              <a:off x="173" y="258"/>
              <a:ext cx="86" cy="8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accent2"/>
                </a:solidFill>
                <a:latin typeface="+mn-lt"/>
                <a:cs typeface="+mn-cs"/>
              </a:endParaRPr>
            </a:p>
          </p:txBody>
        </p:sp>
      </p:grp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280" name="Rectangle 1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fld id="{77D7130B-B41A-48D2-86AE-655B1B12C669}" type="datetime1">
              <a:rPr lang="en-US" smtClean="0"/>
              <a:pPr/>
              <a:t>4/7/19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ftr="0" dt="0"/>
  <p:txStyles>
    <p:titleStyle>
      <a:lvl1pPr algn="l" rtl="1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1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2pPr>
      <a:lvl3pPr algn="l" rtl="1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3pPr>
      <a:lvl4pPr algn="l" rtl="1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4pPr>
      <a:lvl5pPr algn="l" rtl="1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5pPr>
      <a:lvl6pPr marL="457200" algn="l" rtl="1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6pPr>
      <a:lvl7pPr marL="914400" algn="l" rtl="1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7pPr>
      <a:lvl8pPr marL="1371600" algn="l" rtl="1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8pPr>
      <a:lvl9pPr marL="1828800" algn="l" rtl="1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r" rtl="1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rtl="1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itchFamily="2" charset="2"/>
        <a:buChar char="¨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r" rtl="1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r" rtl="1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¨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r" rtl="1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r" rtl="1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r" rtl="1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r" rtl="1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r" rtl="1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D4742A55-EFF8-4F8A-85D8-5EAC2DF71DE9}" type="datetime1">
              <a:rPr lang="en-US" smtClean="0"/>
              <a:pPr>
                <a:defRPr/>
              </a:pPr>
              <a:t>4/7/19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8FF16AF-60B7-4C8A-B0A0-97304EDDD802}" type="slidenum">
              <a:rPr lang="he-IL"/>
              <a:pPr>
                <a:defRPr/>
              </a:pPr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Times New Roman" pitchFamily="18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Times New Roman" pitchFamily="18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Times New Roman" pitchFamily="18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Times New Roman" pitchFamily="18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7D7130B-B41A-48D2-86AE-655B1B12C669}" type="datetime1">
              <a:rPr lang="en-US" smtClean="0"/>
              <a:pPr/>
              <a:t>4/7/19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9CE6E70-4911-45FB-AAAA-168031483F5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080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36512" y="758952"/>
            <a:ext cx="9180512" cy="3566160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Computer &amp; Information 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822961" y="4455621"/>
            <a:ext cx="7543800" cy="1143000"/>
          </a:xfrm>
        </p:spPr>
        <p:txBody>
          <a:bodyPr/>
          <a:lstStyle/>
          <a:p>
            <a:pPr algn="ctr"/>
            <a:r>
              <a:rPr lang="en-US" dirty="0"/>
              <a:t>Practical session no. 5</a:t>
            </a:r>
          </a:p>
          <a:p>
            <a:pPr algn="ctr"/>
            <a:r>
              <a:rPr lang="en-US" dirty="0"/>
              <a:t>Linux Access control (POSIX)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515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structure of /</a:t>
            </a:r>
            <a:r>
              <a:rPr lang="en-US" dirty="0" err="1"/>
              <a:t>etc</a:t>
            </a:r>
            <a:r>
              <a:rPr lang="en-US" dirty="0"/>
              <a:t>/shadow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>
                <a:solidFill>
                  <a:srgbClr val="0E0E0E"/>
                </a:solidFill>
              </a:rPr>
              <a:t>The password expiry information for a user account can be displayed/modified by using </a:t>
            </a:r>
            <a:r>
              <a:rPr lang="en-US" sz="2400" b="1" i="1" dirty="0" err="1">
                <a:solidFill>
                  <a:srgbClr val="0E0E0E"/>
                </a:solidFill>
              </a:rPr>
              <a:t>chage</a:t>
            </a:r>
            <a:r>
              <a:rPr lang="en-US" sz="2400" dirty="0">
                <a:solidFill>
                  <a:srgbClr val="0E0E0E"/>
                </a:solidFill>
              </a:rPr>
              <a:t> command</a:t>
            </a:r>
            <a:endParaRPr lang="en-US" sz="2400" dirty="0"/>
          </a:p>
          <a:p>
            <a:pPr marL="749808" lvl="1" indent="-457200">
              <a:buFont typeface="Arial" charset="0"/>
              <a:buChar char="•"/>
            </a:pPr>
            <a:endParaRPr lang="en-US" dirty="0"/>
          </a:p>
          <a:p>
            <a:pPr marL="932688" lvl="2" indent="-457200">
              <a:buFont typeface="Arial" charset="0"/>
              <a:buChar char="•"/>
            </a:pPr>
            <a:endParaRPr lang="en-US" sz="1800" dirty="0"/>
          </a:p>
          <a:p>
            <a:pPr marL="1554480" lvl="3" indent="-457200">
              <a:buFont typeface="Arial" charset="0"/>
              <a:buChar char="•"/>
            </a:pPr>
            <a:endParaRPr lang="en-US" sz="1800" b="1" dirty="0"/>
          </a:p>
          <a:p>
            <a:pPr marL="578358" lvl="1" indent="-285750">
              <a:buFont typeface="Arial" charset="0"/>
              <a:buChar char="•"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4" y="3284984"/>
            <a:ext cx="9144000" cy="198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271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structure of /</a:t>
            </a:r>
            <a:r>
              <a:rPr lang="en-US" dirty="0" err="1"/>
              <a:t>etc</a:t>
            </a:r>
            <a:r>
              <a:rPr lang="en-US" dirty="0"/>
              <a:t>/group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Groups are managed in the </a:t>
            </a:r>
            <a:r>
              <a:rPr lang="en-US" sz="2400" b="1" dirty="0"/>
              <a:t>/</a:t>
            </a:r>
            <a:r>
              <a:rPr lang="en-US" sz="2400" b="1" dirty="0" err="1"/>
              <a:t>etc</a:t>
            </a:r>
            <a:r>
              <a:rPr lang="en-US" sz="2400" b="1" dirty="0"/>
              <a:t>/group </a:t>
            </a:r>
            <a:r>
              <a:rPr lang="en-US" sz="2400" dirty="0"/>
              <a:t>file</a:t>
            </a:r>
          </a:p>
          <a:p>
            <a:pPr marL="450342" indent="-285750">
              <a:buFont typeface="Arial" charset="0"/>
              <a:buChar char="•"/>
            </a:pPr>
            <a:r>
              <a:rPr lang="en-US" sz="2400" b="1" dirty="0"/>
              <a:t>Filed 1 </a:t>
            </a:r>
            <a:r>
              <a:rPr lang="en-US" sz="2400" dirty="0"/>
              <a:t>–</a:t>
            </a:r>
            <a:r>
              <a:rPr lang="en-US" sz="2400" b="1" dirty="0"/>
              <a:t> </a:t>
            </a:r>
            <a:r>
              <a:rPr lang="en-US" sz="2400" dirty="0"/>
              <a:t>Group name</a:t>
            </a:r>
          </a:p>
          <a:p>
            <a:pPr marL="450342" indent="-285750">
              <a:buFont typeface="Arial" charset="0"/>
              <a:buChar char="•"/>
            </a:pPr>
            <a:r>
              <a:rPr lang="en-US" sz="2400" b="1" dirty="0"/>
              <a:t>Filed 2 </a:t>
            </a:r>
            <a:r>
              <a:rPr lang="en-US" sz="2400" dirty="0"/>
              <a:t>–</a:t>
            </a:r>
            <a:r>
              <a:rPr lang="en-US" sz="2400" b="1" dirty="0"/>
              <a:t> </a:t>
            </a:r>
            <a:r>
              <a:rPr lang="en-US" sz="2400" dirty="0"/>
              <a:t>Password (generally password is not used, hence it is empty/blank)</a:t>
            </a:r>
          </a:p>
          <a:p>
            <a:pPr marL="507492" indent="-342900">
              <a:buFont typeface="Arial" charset="0"/>
              <a:buChar char="•"/>
            </a:pPr>
            <a:r>
              <a:rPr lang="en-US" sz="2400" b="1" dirty="0"/>
              <a:t>Filed 3</a:t>
            </a:r>
            <a:r>
              <a:rPr lang="en-US" sz="2400" dirty="0"/>
              <a:t> – Group ID (GID): </a:t>
            </a:r>
            <a:endParaRPr lang="en-US" sz="2600" dirty="0"/>
          </a:p>
          <a:p>
            <a:pPr marL="1017270" lvl="1" indent="-285750"/>
            <a:r>
              <a:rPr lang="en-US" sz="2000" dirty="0"/>
              <a:t>Each user must be assigned a group ID</a:t>
            </a:r>
          </a:p>
          <a:p>
            <a:pPr marL="1017270" lvl="1" indent="-285750"/>
            <a:r>
              <a:rPr lang="en-US" sz="2000" dirty="0"/>
              <a:t>You can see this number in the /</a:t>
            </a:r>
            <a:r>
              <a:rPr lang="en-US" sz="2000" dirty="0" err="1"/>
              <a:t>etc</a:t>
            </a:r>
            <a:r>
              <a:rPr lang="en-US" sz="2000" dirty="0"/>
              <a:t>/</a:t>
            </a:r>
            <a:r>
              <a:rPr lang="en-US" sz="2000" dirty="0" err="1"/>
              <a:t>passwd</a:t>
            </a:r>
            <a:r>
              <a:rPr lang="en-US" sz="2000" dirty="0"/>
              <a:t> file</a:t>
            </a:r>
          </a:p>
          <a:p>
            <a:pPr marL="507492" indent="-342900">
              <a:buFont typeface="Arial" charset="0"/>
              <a:buChar char="•"/>
            </a:pPr>
            <a:r>
              <a:rPr lang="en-US" sz="2400" b="1" dirty="0"/>
              <a:t>Filed 4 </a:t>
            </a:r>
            <a:r>
              <a:rPr lang="en-US" sz="2400" dirty="0"/>
              <a:t>– A list of user names of users who are members of the group (the user names, are separated by commas)</a:t>
            </a:r>
          </a:p>
          <a:p>
            <a:pPr marL="1017270" lvl="1" indent="-285750"/>
            <a:endParaRPr lang="en-US" sz="2200" dirty="0"/>
          </a:p>
          <a:p>
            <a:pPr marL="164592" indent="0">
              <a:buNone/>
            </a:pPr>
            <a:endParaRPr lang="en-US" dirty="0"/>
          </a:p>
          <a:p>
            <a:pPr marL="761238" lvl="2" indent="-285750"/>
            <a:endParaRPr lang="en-US" sz="1800" dirty="0"/>
          </a:p>
          <a:p>
            <a:pPr marL="1554480" lvl="3" indent="-457200">
              <a:buFont typeface="Arial" charset="0"/>
              <a:buChar char="•"/>
            </a:pPr>
            <a:endParaRPr lang="en-US" sz="1800" b="1" dirty="0"/>
          </a:p>
          <a:p>
            <a:pPr marL="578358" lvl="1" indent="-285750">
              <a:buFont typeface="Arial" charset="0"/>
              <a:buChar char="•"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Text Box 1"/>
          <p:cNvSpPr txBox="1"/>
          <p:nvPr/>
        </p:nvSpPr>
        <p:spPr>
          <a:xfrm>
            <a:off x="251520" y="5794905"/>
            <a:ext cx="8482124" cy="66488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$ cat /</a:t>
            </a:r>
            <a:r>
              <a:rPr lang="en-US" sz="2000" dirty="0" err="1"/>
              <a:t>etc</a:t>
            </a:r>
            <a:r>
              <a:rPr lang="en-US" sz="2000" dirty="0"/>
              <a:t>/group</a:t>
            </a:r>
          </a:p>
          <a:p>
            <a:r>
              <a:rPr lang="en-US" sz="2000" dirty="0"/>
              <a:t>gurus:x:1004:cloe</a:t>
            </a:r>
          </a:p>
          <a:p>
            <a:endParaRPr lang="en-US" sz="2000" dirty="0"/>
          </a:p>
          <a:p>
            <a:endParaRPr lang="en-US" sz="2000" dirty="0"/>
          </a:p>
          <a:p>
            <a:pPr>
              <a:spcAft>
                <a:spcPts val="0"/>
              </a:spcAft>
            </a:pPr>
            <a:endParaRPr lang="en-US" sz="2000" dirty="0">
              <a:effectLst/>
              <a:ea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ea typeface="Calibri" charset="0"/>
                <a:cs typeface="Times New Roman" charset="0"/>
              </a:rPr>
              <a:t> 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924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In order to create new user we use the </a:t>
            </a:r>
            <a:r>
              <a:rPr lang="en-US" sz="2400" b="1" i="1" dirty="0" err="1"/>
              <a:t>useradd</a:t>
            </a:r>
            <a:r>
              <a:rPr lang="en-US" sz="2400" dirty="0"/>
              <a:t> command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The </a:t>
            </a:r>
            <a:r>
              <a:rPr lang="en-US" sz="2400" b="1" dirty="0" err="1"/>
              <a:t>useradd</a:t>
            </a:r>
            <a:r>
              <a:rPr lang="en-US" sz="2400" dirty="0"/>
              <a:t> command has the following format: </a:t>
            </a:r>
            <a:r>
              <a:rPr lang="en-US" sz="2400" dirty="0" err="1"/>
              <a:t>useradd</a:t>
            </a:r>
            <a:r>
              <a:rPr lang="en-US" sz="2400" dirty="0"/>
              <a:t> &lt;options&gt; user-name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For example </a:t>
            </a:r>
            <a:r>
              <a:rPr lang="en-US" sz="2400" i="1" dirty="0"/>
              <a:t>the command – </a:t>
            </a:r>
            <a:r>
              <a:rPr lang="en-US" sz="2400" i="1" dirty="0" err="1"/>
              <a:t>useradd</a:t>
            </a:r>
            <a:r>
              <a:rPr lang="en-US" sz="2400" dirty="0"/>
              <a:t> </a:t>
            </a:r>
            <a:r>
              <a:rPr lang="en-US" sz="2400" dirty="0" err="1"/>
              <a:t>andrey</a:t>
            </a:r>
            <a:endParaRPr lang="en-US" sz="2400" dirty="0"/>
          </a:p>
          <a:p>
            <a:pPr marL="800100" lvl="1" indent="-342900">
              <a:buFont typeface="Arial" charset="0"/>
              <a:buChar char="•"/>
            </a:pPr>
            <a:r>
              <a:rPr lang="en-US" sz="2000" dirty="0"/>
              <a:t>Creates a new user called </a:t>
            </a:r>
            <a:r>
              <a:rPr lang="en-US" sz="2000" dirty="0" err="1"/>
              <a:t>andrey</a:t>
            </a:r>
            <a:endParaRPr lang="en-US" sz="2000" dirty="0"/>
          </a:p>
          <a:p>
            <a:pPr marL="800100" lvl="1" indent="-342900">
              <a:buFont typeface="Arial" charset="0"/>
              <a:buChar char="•"/>
            </a:pPr>
            <a:r>
              <a:rPr lang="en-US" sz="2000" dirty="0"/>
              <a:t>Creates a new group called </a:t>
            </a:r>
            <a:r>
              <a:rPr lang="en-US" sz="2000" dirty="0" err="1"/>
              <a:t>andrey</a:t>
            </a:r>
            <a:r>
              <a:rPr lang="en-US" sz="2000" dirty="0"/>
              <a:t>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sz="2000" dirty="0"/>
              <a:t>Assign the home directory of </a:t>
            </a:r>
            <a:r>
              <a:rPr lang="en-US" sz="2000" dirty="0" err="1"/>
              <a:t>andrey</a:t>
            </a:r>
            <a:r>
              <a:rPr lang="en-US" sz="2000" dirty="0"/>
              <a:t> to the default home directory (we can specify the user home directory using the -d flag)</a:t>
            </a:r>
          </a:p>
          <a:p>
            <a:pPr marL="761238" lvl="2" indent="-285750"/>
            <a:endParaRPr lang="en-US" sz="1800" dirty="0"/>
          </a:p>
          <a:p>
            <a:pPr marL="1554480" lvl="3" indent="-457200">
              <a:buFont typeface="Arial" charset="0"/>
              <a:buChar char="•"/>
            </a:pPr>
            <a:endParaRPr lang="en-US" sz="1800" b="1" dirty="0"/>
          </a:p>
          <a:p>
            <a:pPr marL="578358" lvl="1" indent="-285750">
              <a:buFont typeface="Arial" charset="0"/>
              <a:buChar char="•"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8" name="Text Box 1"/>
          <p:cNvSpPr txBox="1"/>
          <p:nvPr/>
        </p:nvSpPr>
        <p:spPr>
          <a:xfrm>
            <a:off x="253758" y="5445224"/>
            <a:ext cx="8482124" cy="108012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$ </a:t>
            </a:r>
            <a:r>
              <a:rPr lang="en-US" sz="2000" dirty="0" err="1"/>
              <a:t>useradd</a:t>
            </a:r>
            <a:r>
              <a:rPr lang="en-US" sz="2000" dirty="0"/>
              <a:t> </a:t>
            </a:r>
            <a:r>
              <a:rPr lang="en-US" sz="2000" dirty="0" err="1"/>
              <a:t>andrey</a:t>
            </a:r>
            <a:endParaRPr lang="en-US" sz="2000" dirty="0"/>
          </a:p>
          <a:p>
            <a:r>
              <a:rPr lang="en-US" sz="2000" dirty="0"/>
              <a:t>$ </a:t>
            </a:r>
            <a:r>
              <a:rPr lang="en-US" sz="2000" dirty="0">
                <a:solidFill>
                  <a:srgbClr val="FF0000"/>
                </a:solidFill>
              </a:rPr>
              <a:t>id</a:t>
            </a:r>
            <a:r>
              <a:rPr lang="en-US" sz="2000" dirty="0"/>
              <a:t> </a:t>
            </a:r>
            <a:r>
              <a:rPr lang="en-US" sz="2000" dirty="0" err="1"/>
              <a:t>andrey</a:t>
            </a:r>
            <a:endParaRPr lang="en-US" sz="2000" dirty="0"/>
          </a:p>
          <a:p>
            <a:r>
              <a:rPr lang="en-US" sz="2000" dirty="0" err="1"/>
              <a:t>uid</a:t>
            </a:r>
            <a:r>
              <a:rPr lang="en-US" sz="2000" dirty="0"/>
              <a:t>=1003(</a:t>
            </a:r>
            <a:r>
              <a:rPr lang="en-US" sz="2000" dirty="0" err="1"/>
              <a:t>andrey</a:t>
            </a:r>
            <a:r>
              <a:rPr lang="en-US" sz="2000" dirty="0"/>
              <a:t>) </a:t>
            </a:r>
            <a:r>
              <a:rPr lang="en-US" sz="2000" dirty="0" err="1"/>
              <a:t>gid</a:t>
            </a:r>
            <a:r>
              <a:rPr lang="en-US" sz="2000" dirty="0"/>
              <a:t>=1005(</a:t>
            </a:r>
            <a:r>
              <a:rPr lang="en-US" sz="2000" dirty="0" err="1"/>
              <a:t>andrey</a:t>
            </a:r>
            <a:r>
              <a:rPr lang="en-US" sz="2000" dirty="0"/>
              <a:t>) groups=1005(</a:t>
            </a:r>
            <a:r>
              <a:rPr lang="en-US" sz="2000" dirty="0" err="1"/>
              <a:t>andrey</a:t>
            </a:r>
            <a:r>
              <a:rPr lang="en-US" sz="2000" dirty="0"/>
              <a:t>)</a:t>
            </a:r>
          </a:p>
          <a:p>
            <a:pPr>
              <a:spcAft>
                <a:spcPts val="0"/>
              </a:spcAft>
            </a:pPr>
            <a:endParaRPr lang="en-US" sz="2000" dirty="0">
              <a:effectLst/>
              <a:ea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ea typeface="Calibri" charset="0"/>
                <a:cs typeface="Times New Roman" charset="0"/>
              </a:rPr>
              <a:t> 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229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b="1" i="1" dirty="0" err="1"/>
              <a:t>useradd</a:t>
            </a:r>
            <a:r>
              <a:rPr lang="en-US" sz="2400" i="1" dirty="0"/>
              <a:t> </a:t>
            </a:r>
            <a:r>
              <a:rPr lang="en-US" sz="2400" dirty="0"/>
              <a:t>allows to create a new user and assign him to groups simultaneously using the </a:t>
            </a:r>
            <a:r>
              <a:rPr lang="en-US" sz="2400" b="1" dirty="0"/>
              <a:t>-G</a:t>
            </a:r>
            <a:r>
              <a:rPr lang="en-US" sz="2400" dirty="0"/>
              <a:t> flag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After creating a new user it is necessary to assign him with a password using the </a:t>
            </a:r>
            <a:r>
              <a:rPr lang="en-US" sz="2400" b="1" dirty="0" err="1"/>
              <a:t>passwd</a:t>
            </a:r>
            <a:r>
              <a:rPr lang="en-US" sz="2400" dirty="0"/>
              <a:t> command (</a:t>
            </a:r>
            <a:r>
              <a:rPr lang="en-US" sz="2400" b="1" dirty="0" err="1"/>
              <a:t>paswwd</a:t>
            </a:r>
            <a:r>
              <a:rPr lang="en-US" sz="2400" dirty="0"/>
              <a:t> user-name)</a:t>
            </a:r>
          </a:p>
          <a:p>
            <a:pPr marL="761238" lvl="2" indent="-285750"/>
            <a:endParaRPr lang="en-US" sz="1800" dirty="0"/>
          </a:p>
          <a:p>
            <a:pPr marL="1554480" lvl="3" indent="-457200">
              <a:buFont typeface="Arial" charset="0"/>
              <a:buChar char="•"/>
            </a:pPr>
            <a:endParaRPr lang="en-US" sz="1800" b="1" dirty="0"/>
          </a:p>
          <a:p>
            <a:pPr marL="578358" lvl="1" indent="-285750">
              <a:buFont typeface="Arial" charset="0"/>
              <a:buChar char="•"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Text Box 1"/>
          <p:cNvSpPr txBox="1"/>
          <p:nvPr/>
        </p:nvSpPr>
        <p:spPr>
          <a:xfrm>
            <a:off x="251520" y="4149080"/>
            <a:ext cx="8482124" cy="231070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$ </a:t>
            </a:r>
            <a:r>
              <a:rPr lang="en-US" sz="2000" dirty="0" err="1"/>
              <a:t>useradd</a:t>
            </a:r>
            <a:r>
              <a:rPr lang="en-US" sz="2000" dirty="0"/>
              <a:t> –G </a:t>
            </a:r>
            <a:r>
              <a:rPr lang="en-US" sz="2000" dirty="0" err="1"/>
              <a:t>gurus,staff</a:t>
            </a:r>
            <a:r>
              <a:rPr lang="en-US" sz="2000" dirty="0"/>
              <a:t> </a:t>
            </a:r>
            <a:r>
              <a:rPr lang="en-US" sz="2000" dirty="0" err="1"/>
              <a:t>asaf</a:t>
            </a:r>
            <a:endParaRPr lang="en-US" sz="2000" dirty="0"/>
          </a:p>
          <a:p>
            <a:r>
              <a:rPr lang="en-US" sz="2000" dirty="0"/>
              <a:t>$ id </a:t>
            </a:r>
            <a:r>
              <a:rPr lang="en-US" sz="2000" dirty="0" err="1"/>
              <a:t>asaf</a:t>
            </a:r>
            <a:endParaRPr lang="en-US" sz="2000" dirty="0"/>
          </a:p>
          <a:p>
            <a:r>
              <a:rPr lang="is-IS" sz="2000" dirty="0"/>
              <a:t>uid=1004(asaf) gid=1008(asaf) groups=1008(asaf),50(staff),1004(gurus)</a:t>
            </a:r>
          </a:p>
          <a:p>
            <a:r>
              <a:rPr lang="en-US" sz="2000" dirty="0"/>
              <a:t>$</a:t>
            </a:r>
            <a:r>
              <a:rPr lang="en-US" sz="2000" dirty="0" err="1"/>
              <a:t>passwd</a:t>
            </a:r>
            <a:r>
              <a:rPr lang="en-US" sz="2000" dirty="0"/>
              <a:t> </a:t>
            </a:r>
            <a:r>
              <a:rPr lang="en-US" sz="2000" dirty="0" err="1"/>
              <a:t>asaf</a:t>
            </a:r>
            <a:endParaRPr lang="en-US" sz="2000" dirty="0"/>
          </a:p>
          <a:p>
            <a:r>
              <a:rPr lang="en-US" sz="2000" dirty="0"/>
              <a:t>Enter new UNIX password:</a:t>
            </a:r>
          </a:p>
          <a:p>
            <a:r>
              <a:rPr lang="en-US" sz="2000" dirty="0"/>
              <a:t>Retype new UNIX password:</a:t>
            </a:r>
          </a:p>
          <a:p>
            <a:r>
              <a:rPr lang="en-US" sz="2000" dirty="0" err="1"/>
              <a:t>passwd</a:t>
            </a:r>
            <a:r>
              <a:rPr lang="en-US" sz="2000" dirty="0"/>
              <a:t>: password updated successfully</a:t>
            </a:r>
          </a:p>
          <a:p>
            <a:endParaRPr lang="en-US" sz="2000" dirty="0"/>
          </a:p>
          <a:p>
            <a:pPr>
              <a:spcAft>
                <a:spcPts val="0"/>
              </a:spcAft>
            </a:pPr>
            <a:endParaRPr lang="en-US" sz="2000" dirty="0">
              <a:effectLst/>
              <a:ea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ea typeface="Calibri" charset="0"/>
                <a:cs typeface="Times New Roman" charset="0"/>
              </a:rPr>
              <a:t> 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214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In order to assign an existing user to an existing group we use the </a:t>
            </a:r>
            <a:r>
              <a:rPr lang="en-US" sz="2400" b="1" i="1" dirty="0" err="1"/>
              <a:t>usermod</a:t>
            </a:r>
            <a:r>
              <a:rPr lang="en-US" sz="2400" i="1" dirty="0"/>
              <a:t> command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For example, the command – </a:t>
            </a:r>
            <a:r>
              <a:rPr lang="en-US" sz="2400" b="1" i="1" dirty="0" err="1"/>
              <a:t>usermod</a:t>
            </a:r>
            <a:r>
              <a:rPr lang="en-US" sz="2400" b="1" dirty="0"/>
              <a:t> -a -G admins geek </a:t>
            </a:r>
            <a:r>
              <a:rPr lang="en-US" sz="2400" dirty="0"/>
              <a:t>adds the user geek to the group admins (the –a is for append)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In order to create new group we use the </a:t>
            </a:r>
            <a:r>
              <a:rPr lang="en-US" sz="2400" b="1" dirty="0" err="1"/>
              <a:t>groupadd</a:t>
            </a:r>
            <a:r>
              <a:rPr lang="en-US" sz="2400" dirty="0"/>
              <a:t> command</a:t>
            </a:r>
          </a:p>
          <a:p>
            <a:pPr marL="761238" lvl="2" indent="-285750"/>
            <a:endParaRPr lang="en-US" sz="1800" dirty="0"/>
          </a:p>
          <a:p>
            <a:pPr marL="1554480" lvl="3" indent="-457200">
              <a:buFont typeface="Arial" charset="0"/>
              <a:buChar char="•"/>
            </a:pPr>
            <a:endParaRPr lang="en-US" sz="1800" b="1" dirty="0"/>
          </a:p>
          <a:p>
            <a:pPr marL="578358" lvl="1" indent="-285750">
              <a:buFont typeface="Arial" charset="0"/>
              <a:buChar char="•"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Text Box 1"/>
          <p:cNvSpPr txBox="1"/>
          <p:nvPr/>
        </p:nvSpPr>
        <p:spPr>
          <a:xfrm>
            <a:off x="253758" y="5517232"/>
            <a:ext cx="8482124" cy="123927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$ </a:t>
            </a:r>
            <a:r>
              <a:rPr lang="en-US" sz="2000" dirty="0" err="1"/>
              <a:t>groupadd</a:t>
            </a:r>
            <a:r>
              <a:rPr lang="en-US" sz="2000" dirty="0"/>
              <a:t> </a:t>
            </a:r>
            <a:r>
              <a:rPr lang="en-US" sz="2000" dirty="0" err="1"/>
              <a:t>ron</a:t>
            </a:r>
            <a:endParaRPr lang="en-US" sz="2000" dirty="0"/>
          </a:p>
          <a:p>
            <a:r>
              <a:rPr lang="en-US" sz="2000" dirty="0"/>
              <a:t>$ cat /</a:t>
            </a:r>
            <a:r>
              <a:rPr lang="en-US" sz="2000" dirty="0" err="1"/>
              <a:t>etc</a:t>
            </a:r>
            <a:r>
              <a:rPr lang="en-US" sz="2000" dirty="0"/>
              <a:t>/group</a:t>
            </a:r>
          </a:p>
          <a:p>
            <a:r>
              <a:rPr lang="en-US" sz="2000" dirty="0"/>
              <a:t>ron:x:1007:</a:t>
            </a:r>
          </a:p>
          <a:p>
            <a:pPr>
              <a:spcAft>
                <a:spcPts val="0"/>
              </a:spcAft>
            </a:pPr>
            <a:endParaRPr lang="en-US" sz="2000" dirty="0">
              <a:effectLst/>
              <a:ea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ea typeface="Calibri" charset="0"/>
                <a:cs typeface="Times New Roman" charset="0"/>
              </a:rPr>
              <a:t> 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594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Access Control on Linux Based Operating Systems (POSIX)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614052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600" dirty="0"/>
              <a:t>Every object (file) in Linux based operating system has the following attributes (a.k.a., access classes): </a:t>
            </a: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r>
              <a:rPr lang="en-US" sz="2200" b="1" u="sng" dirty="0"/>
              <a:t>Owner permissions</a:t>
            </a:r>
            <a:r>
              <a:rPr lang="en-US" sz="2200" u="sng" dirty="0"/>
              <a:t> </a:t>
            </a:r>
            <a:r>
              <a:rPr lang="en-US" sz="2200" dirty="0"/>
              <a:t>− determine what actions the owner of the file can perform on the file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 b="1" u="sng" dirty="0"/>
              <a:t>Group permissions</a:t>
            </a:r>
            <a:r>
              <a:rPr lang="en-US" sz="2200" u="sng" dirty="0"/>
              <a:t> </a:t>
            </a:r>
            <a:r>
              <a:rPr lang="en-US" sz="2200" dirty="0"/>
              <a:t>− determine what actions a user, who is a member of the group that a file belongs to, can perform on the file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 b="1" u="sng" dirty="0"/>
              <a:t>Other (world) permissions</a:t>
            </a:r>
            <a:r>
              <a:rPr lang="en-US" sz="2200" dirty="0"/>
              <a:t> − indicate what action all other users can perform on the file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78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Control on Linux Based Operating Systems (POSIX)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The </a:t>
            </a:r>
            <a:r>
              <a:rPr lang="en-US" sz="2400" b="1" dirty="0"/>
              <a:t>ls -l</a:t>
            </a:r>
            <a:r>
              <a:rPr lang="en-US" sz="2400" dirty="0"/>
              <a:t> command displays various information related to file permission as follows: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The permissions are broken into groups of threes, and each position in the group denotes a specific permission, in this order: </a:t>
            </a:r>
            <a:r>
              <a:rPr lang="en-US" sz="2000" b="1" dirty="0"/>
              <a:t>read</a:t>
            </a:r>
            <a:r>
              <a:rPr lang="en-US" sz="2000" dirty="0"/>
              <a:t> (r), </a:t>
            </a:r>
            <a:r>
              <a:rPr lang="en-US" sz="2000" b="1" dirty="0"/>
              <a:t>write</a:t>
            </a:r>
            <a:r>
              <a:rPr lang="en-US" sz="2000" dirty="0"/>
              <a:t> (w), </a:t>
            </a:r>
            <a:r>
              <a:rPr lang="en-US" sz="2000" b="1" dirty="0"/>
              <a:t>execute </a:t>
            </a:r>
            <a:r>
              <a:rPr lang="en-US" sz="2000" dirty="0"/>
              <a:t>(x)</a:t>
            </a:r>
          </a:p>
          <a:p>
            <a:pPr marL="925830" lvl="2" indent="-285750"/>
            <a:r>
              <a:rPr lang="en-US" sz="1800" dirty="0"/>
              <a:t>The </a:t>
            </a:r>
            <a:r>
              <a:rPr lang="en-US" sz="1800" u="sng" dirty="0"/>
              <a:t>first</a:t>
            </a:r>
            <a:r>
              <a:rPr lang="en-US" sz="1800" dirty="0"/>
              <a:t> three characters (2-4) represent the permissions for the file's owner</a:t>
            </a:r>
          </a:p>
          <a:p>
            <a:pPr marL="925830" lvl="2" indent="-285750"/>
            <a:r>
              <a:rPr lang="en-US" sz="1800" dirty="0"/>
              <a:t>The </a:t>
            </a:r>
            <a:r>
              <a:rPr lang="en-US" sz="1800" u="sng" dirty="0"/>
              <a:t>second</a:t>
            </a:r>
            <a:r>
              <a:rPr lang="en-US" sz="1800" dirty="0"/>
              <a:t> group of three characters (5-7) consists of the permissions for the group to which the file belongs</a:t>
            </a:r>
          </a:p>
          <a:p>
            <a:pPr marL="925830" lvl="2" indent="-285750"/>
            <a:r>
              <a:rPr lang="en-US" sz="1800" dirty="0"/>
              <a:t>The </a:t>
            </a:r>
            <a:r>
              <a:rPr lang="en-US" sz="1800" u="sng" dirty="0"/>
              <a:t>last</a:t>
            </a:r>
            <a:r>
              <a:rPr lang="en-US" sz="1800" dirty="0"/>
              <a:t> group of three characters (8-10) represents the permissions for everyone else</a:t>
            </a:r>
            <a:endParaRPr lang="en-US" sz="2000" dirty="0"/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The first character (1) represent the type of the file ( ‘-’ for regular files, ‘d’ for directories, ‘s’ for sockets etc.)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 Box 1"/>
          <p:cNvSpPr txBox="1"/>
          <p:nvPr/>
        </p:nvSpPr>
        <p:spPr>
          <a:xfrm>
            <a:off x="467544" y="5896711"/>
            <a:ext cx="8482124" cy="764704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$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ls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l 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/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home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/</a:t>
            </a:r>
            <a:r>
              <a:rPr lang="en-US" sz="2000" dirty="0" err="1">
                <a:solidFill>
                  <a:srgbClr val="252525"/>
                </a:solidFill>
                <a:latin typeface="Menlo" charset="0"/>
                <a:ea typeface="Calibri" charset="0"/>
                <a:cs typeface="Times New Roman" charset="0"/>
              </a:rPr>
              <a:t>ron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rwxr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xr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--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1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ron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 users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1024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</a:t>
            </a:r>
            <a:r>
              <a:rPr lang="en-US" sz="2000" dirty="0">
                <a:solidFill>
                  <a:srgbClr val="6A004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Nov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2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00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: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10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myfile</a:t>
            </a:r>
            <a:r>
              <a:rPr lang="en-US" sz="2000" dirty="0">
                <a:solidFill>
                  <a:srgbClr val="000000"/>
                </a:solidFill>
                <a:effectLst/>
                <a:ea typeface="Calibri" charset="0"/>
                <a:cs typeface="Times New Roman" charset="0"/>
              </a:rPr>
              <a:t> 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631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Control on Linux Based Operating Systems (POSIX)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Directory access modes are listed and organized in the same manner as files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However, there are a few differences that need to be mentioned</a:t>
            </a: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r>
              <a:rPr lang="en-US" sz="2000" b="1" u="sng" dirty="0"/>
              <a:t>Read access</a:t>
            </a:r>
            <a:r>
              <a:rPr lang="en-US" sz="2000" b="1" dirty="0"/>
              <a:t> – </a:t>
            </a:r>
            <a:r>
              <a:rPr lang="en-US" sz="2000" dirty="0"/>
              <a:t>to a directory means that the user can read its content (i.e. The user can look at the filenames inside the directory)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b="1" u="sng" dirty="0"/>
              <a:t>Write access</a:t>
            </a:r>
            <a:r>
              <a:rPr lang="en-US" sz="2000" b="1" dirty="0"/>
              <a:t> – </a:t>
            </a:r>
            <a:r>
              <a:rPr lang="en-US" sz="2000" dirty="0"/>
              <a:t>means that the user can add or delete directory files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b="1" u="sng" dirty="0"/>
              <a:t>Execute access</a:t>
            </a:r>
            <a:r>
              <a:rPr lang="en-US" sz="2000" b="1" dirty="0"/>
              <a:t> – </a:t>
            </a:r>
            <a:r>
              <a:rPr lang="en-US" sz="2000" dirty="0"/>
              <a:t>allows to traverse within the directory , but not see files inside the directory (a.k.a., search</a:t>
            </a:r>
            <a:r>
              <a:rPr lang="en-US" sz="2000" b="1" dirty="0"/>
              <a:t> </a:t>
            </a:r>
            <a:r>
              <a:rPr lang="en-US" sz="2000" dirty="0"/>
              <a:t>access )</a:t>
            </a:r>
            <a:endParaRPr lang="en-US" b="1" u="sng" dirty="0"/>
          </a:p>
        </p:txBody>
      </p:sp>
      <p:sp>
        <p:nvSpPr>
          <p:cNvPr id="6" name="Text Box 1"/>
          <p:cNvSpPr txBox="1"/>
          <p:nvPr/>
        </p:nvSpPr>
        <p:spPr>
          <a:xfrm>
            <a:off x="467544" y="5896711"/>
            <a:ext cx="8482124" cy="764704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$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ls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l 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/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home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/</a:t>
            </a:r>
            <a:r>
              <a:rPr lang="en-US" sz="2000" dirty="0" err="1">
                <a:solidFill>
                  <a:srgbClr val="252525"/>
                </a:solidFill>
                <a:latin typeface="Menlo" charset="0"/>
                <a:ea typeface="Calibri" charset="0"/>
                <a:cs typeface="Times New Roman" charset="0"/>
              </a:rPr>
              <a:t>ron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rwxr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xr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--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1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ron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 users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1024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</a:t>
            </a:r>
            <a:r>
              <a:rPr lang="en-US" sz="2000" dirty="0">
                <a:solidFill>
                  <a:srgbClr val="6A004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Nov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2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00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: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10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myfile</a:t>
            </a:r>
            <a:r>
              <a:rPr lang="en-US" sz="2000" dirty="0">
                <a:solidFill>
                  <a:srgbClr val="000000"/>
                </a:solidFill>
                <a:effectLst/>
                <a:ea typeface="Calibri" charset="0"/>
                <a:cs typeface="Times New Roman" charset="0"/>
              </a:rPr>
              <a:t> 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36883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Permissions – SUID, SGID and Sticky-Bit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Often when a command is executed, it will have to be executed with special privileges in order to accomplish its task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For instance: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when you change your password with the </a:t>
            </a:r>
            <a:r>
              <a:rPr lang="en-US" sz="2000" b="1" dirty="0" err="1"/>
              <a:t>passwd</a:t>
            </a:r>
            <a:r>
              <a:rPr lang="en-US" sz="2000" dirty="0"/>
              <a:t> command, your new password is stored in the file /</a:t>
            </a:r>
            <a:r>
              <a:rPr lang="en-US" sz="2000" dirty="0" err="1"/>
              <a:t>etc</a:t>
            </a:r>
            <a:r>
              <a:rPr lang="en-US" sz="2000" dirty="0"/>
              <a:t>/shadow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As a regular user, you do not have read or write access to this file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But when you change your password, you need to have write permission to this file – means that the </a:t>
            </a:r>
            <a:r>
              <a:rPr lang="en-US" sz="2000" b="1" dirty="0" err="1"/>
              <a:t>passwd</a:t>
            </a:r>
            <a:r>
              <a:rPr lang="en-US" sz="2000" dirty="0"/>
              <a:t> program has to give you additional permissions so that you can write to the file /</a:t>
            </a:r>
            <a:r>
              <a:rPr lang="en-US" sz="2000" dirty="0" err="1"/>
              <a:t>etc</a:t>
            </a:r>
            <a:r>
              <a:rPr lang="en-US" sz="2000" dirty="0"/>
              <a:t>/shadow</a:t>
            </a:r>
            <a:endParaRPr lang="en-US" dirty="0"/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Text Box 1"/>
          <p:cNvSpPr txBox="1"/>
          <p:nvPr/>
        </p:nvSpPr>
        <p:spPr>
          <a:xfrm>
            <a:off x="482364" y="5877272"/>
            <a:ext cx="8482124" cy="78427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$ ls -l /</a:t>
            </a:r>
            <a:r>
              <a:rPr lang="en-US" sz="2000" dirty="0" err="1"/>
              <a:t>usr</a:t>
            </a:r>
            <a:r>
              <a:rPr lang="en-US" sz="2000" dirty="0"/>
              <a:t>/bin/</a:t>
            </a:r>
            <a:r>
              <a:rPr lang="en-US" sz="2000" dirty="0" err="1"/>
              <a:t>passwd</a:t>
            </a:r>
            <a:endParaRPr lang="en-US" sz="2000" dirty="0"/>
          </a:p>
          <a:p>
            <a:r>
              <a:rPr lang="en-US" sz="2000" dirty="0"/>
              <a:t>-r-</a:t>
            </a:r>
            <a:r>
              <a:rPr lang="en-US" sz="2000" dirty="0" err="1"/>
              <a:t>sr</a:t>
            </a:r>
            <a:r>
              <a:rPr lang="en-US" sz="2000" dirty="0"/>
              <a:t>-</a:t>
            </a:r>
            <a:r>
              <a:rPr lang="en-US" sz="2000" dirty="0" err="1"/>
              <a:t>xr</a:t>
            </a:r>
            <a:r>
              <a:rPr lang="en-US" sz="2000" dirty="0"/>
              <a:t>-x  1   root   bin  19031 Feb 7 13:47  /</a:t>
            </a:r>
            <a:r>
              <a:rPr lang="en-US" sz="2000" dirty="0" err="1"/>
              <a:t>usr</a:t>
            </a:r>
            <a:r>
              <a:rPr lang="en-US" sz="2000" dirty="0"/>
              <a:t>/bin/</a:t>
            </a:r>
            <a:r>
              <a:rPr lang="en-US" sz="2000" dirty="0" err="1"/>
              <a:t>passwd</a:t>
            </a:r>
            <a:r>
              <a:rPr lang="en-US" sz="2000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923551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Permissions – SUID, SGID and Sticky-Bit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Additional permissions are given to programs via a mechanism known as the Set User ID (SUID) and Set Group ID (SGID)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Programs that do not have the SUID bit set are run with the permissions of the user who </a:t>
            </a:r>
            <a:r>
              <a:rPr lang="en-US" sz="2000" b="1" dirty="0"/>
              <a:t>started</a:t>
            </a:r>
            <a:r>
              <a:rPr lang="en-US" sz="2000" dirty="0"/>
              <a:t> the program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When you execute a program that has the SUID bit enabled, you inherit the permissions of that </a:t>
            </a:r>
            <a:r>
              <a:rPr lang="en-US" sz="2000" b="1" dirty="0"/>
              <a:t>program's owner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This is true for SGID as well, normally programs execute with the group permissions of the user who </a:t>
            </a:r>
            <a:r>
              <a:rPr lang="en-US" sz="2000" b="1" dirty="0"/>
              <a:t>started</a:t>
            </a:r>
            <a:r>
              <a:rPr lang="en-US" sz="2000" dirty="0"/>
              <a:t> the program – but instead your group will be changed just for this program to the </a:t>
            </a:r>
            <a:r>
              <a:rPr lang="en-US" sz="2000" b="1" dirty="0"/>
              <a:t>group owner</a:t>
            </a:r>
            <a:r>
              <a:rPr lang="en-US" sz="2000" dirty="0"/>
              <a:t> of the program</a:t>
            </a:r>
          </a:p>
          <a:p>
            <a:pPr marL="742950" lvl="1" indent="-285750">
              <a:buFont typeface="Arial" charset="0"/>
              <a:buChar char="•"/>
            </a:pPr>
            <a:endParaRPr lang="en-US" sz="1600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</p:spPr>
        <p:txBody>
          <a:bodyPr/>
          <a:lstStyle/>
          <a:p>
            <a:fld id="{A9CE6E70-4911-45FB-AAAA-168031483F5F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Text Box 1"/>
          <p:cNvSpPr txBox="1"/>
          <p:nvPr/>
        </p:nvSpPr>
        <p:spPr>
          <a:xfrm>
            <a:off x="482364" y="5877272"/>
            <a:ext cx="8482124" cy="78427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$ ls -l /</a:t>
            </a:r>
            <a:r>
              <a:rPr lang="en-US" sz="2000" dirty="0" err="1"/>
              <a:t>usr</a:t>
            </a:r>
            <a:r>
              <a:rPr lang="en-US" sz="2000" dirty="0"/>
              <a:t>/bin/</a:t>
            </a:r>
            <a:r>
              <a:rPr lang="en-US" sz="2000" dirty="0" err="1"/>
              <a:t>passwd</a:t>
            </a:r>
            <a:endParaRPr lang="en-US" sz="2000" dirty="0"/>
          </a:p>
          <a:p>
            <a:r>
              <a:rPr lang="en-US" sz="2000" dirty="0"/>
              <a:t>-r-</a:t>
            </a:r>
            <a:r>
              <a:rPr lang="en-US" sz="2000" dirty="0" err="1"/>
              <a:t>sr</a:t>
            </a:r>
            <a:r>
              <a:rPr lang="en-US" sz="2000" dirty="0"/>
              <a:t>-</a:t>
            </a:r>
            <a:r>
              <a:rPr lang="en-US" sz="2000" dirty="0" err="1"/>
              <a:t>xr</a:t>
            </a:r>
            <a:r>
              <a:rPr lang="en-US" sz="2000" dirty="0"/>
              <a:t>-x  1   root   bin  19031 Feb 7 13:47  /</a:t>
            </a:r>
            <a:r>
              <a:rPr lang="en-US" sz="2000" dirty="0" err="1"/>
              <a:t>usr</a:t>
            </a:r>
            <a:r>
              <a:rPr lang="en-US" sz="2000" dirty="0"/>
              <a:t>/bin/</a:t>
            </a:r>
            <a:r>
              <a:rPr lang="en-US" sz="2000" dirty="0" err="1"/>
              <a:t>passwd</a:t>
            </a:r>
            <a:r>
              <a:rPr lang="en-US" sz="2000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651695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Access Control on Linux Based Operating Systems (POSIX)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614052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600" dirty="0"/>
              <a:t>Portable Operating System Interface (POSIX) are IEEE standards family (IEEE 1003.1), which define the access control mechanism on Linux based operating systems.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600" dirty="0"/>
              <a:t>Within POSIX, the access to objects (files) are based on the identity of subjects and groups to which they belongs.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600" dirty="0"/>
              <a:t>POSIX is classified as discretionary access control.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0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Permissions – SUID, SGID and Sticky-Bit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The SUID and SGID bits will appear as the letter "s" if the permission is available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The SUID "s" bit will be located in the permission bits where the owners execute permission would normally reside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A capital letter “S" in the execute position instead of a lowercase s indicates that the execute bit </a:t>
            </a:r>
            <a:r>
              <a:rPr lang="en-US" sz="2400" b="1" u="sng" dirty="0"/>
              <a:t>is not set</a:t>
            </a:r>
            <a:endParaRPr lang="en-US" sz="2800" b="1" u="sng" dirty="0"/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</p:spPr>
        <p:txBody>
          <a:bodyPr/>
          <a:lstStyle/>
          <a:p>
            <a:fld id="{A9CE6E70-4911-45FB-AAAA-168031483F5F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Text Box 1"/>
          <p:cNvSpPr txBox="1"/>
          <p:nvPr/>
        </p:nvSpPr>
        <p:spPr>
          <a:xfrm>
            <a:off x="482364" y="5877272"/>
            <a:ext cx="8482124" cy="78427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$ ls -l /</a:t>
            </a:r>
            <a:r>
              <a:rPr lang="en-US" sz="2000" dirty="0" err="1"/>
              <a:t>usr</a:t>
            </a:r>
            <a:r>
              <a:rPr lang="en-US" sz="2000" dirty="0"/>
              <a:t>/bin/</a:t>
            </a:r>
            <a:r>
              <a:rPr lang="en-US" sz="2000" dirty="0" err="1"/>
              <a:t>passwd</a:t>
            </a:r>
            <a:endParaRPr lang="en-US" sz="2000" dirty="0"/>
          </a:p>
          <a:p>
            <a:r>
              <a:rPr lang="en-US" sz="2000" dirty="0"/>
              <a:t>-r-</a:t>
            </a:r>
            <a:r>
              <a:rPr lang="en-US" sz="2000" dirty="0" err="1">
                <a:solidFill>
                  <a:srgbClr val="FF0000"/>
                </a:solidFill>
              </a:rPr>
              <a:t>s</a:t>
            </a:r>
            <a:r>
              <a:rPr lang="en-US" sz="2000" dirty="0" err="1"/>
              <a:t>r</a:t>
            </a:r>
            <a:r>
              <a:rPr lang="en-US" sz="2000" dirty="0"/>
              <a:t>-</a:t>
            </a:r>
            <a:r>
              <a:rPr lang="en-US" sz="2000" dirty="0" err="1"/>
              <a:t>xr</a:t>
            </a:r>
            <a:r>
              <a:rPr lang="en-US" sz="2000" dirty="0"/>
              <a:t>-x  1   root   bin  19031 Feb 7 13:47  /</a:t>
            </a:r>
            <a:r>
              <a:rPr lang="en-US" sz="2000" dirty="0" err="1"/>
              <a:t>usr</a:t>
            </a:r>
            <a:r>
              <a:rPr lang="en-US" sz="2000" dirty="0"/>
              <a:t>/bin/</a:t>
            </a:r>
            <a:r>
              <a:rPr lang="en-US" sz="2000" dirty="0" err="1"/>
              <a:t>passwd</a:t>
            </a:r>
            <a:r>
              <a:rPr lang="en-US" sz="2000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660641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Permissions – SUID, SGID and Sticky-Bit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Directories have additional bit known as “sticky-bit” (a.k.a., restricted deletion)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Normally, a user with a </a:t>
            </a:r>
            <a:r>
              <a:rPr lang="en-US" sz="2400" b="1" dirty="0"/>
              <a:t>write </a:t>
            </a:r>
            <a:r>
              <a:rPr lang="en-US" sz="2400" dirty="0"/>
              <a:t>permission to a directory could delete files within the directory </a:t>
            </a:r>
            <a:r>
              <a:rPr lang="en-US" sz="2400" u="sng" dirty="0"/>
              <a:t>even if he does not have a write access to each file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Files within directories with Sticky-Bit set can only be deleted by (1) their owner, (2) the directory's owner and (3) super-user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Text Box 1"/>
          <p:cNvSpPr txBox="1"/>
          <p:nvPr/>
        </p:nvSpPr>
        <p:spPr>
          <a:xfrm>
            <a:off x="482364" y="5877272"/>
            <a:ext cx="8482124" cy="784271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/>
              <a:t>$ ls -l /</a:t>
            </a:r>
            <a:r>
              <a:rPr lang="en-US" sz="2000" dirty="0" err="1"/>
              <a:t>usr</a:t>
            </a:r>
            <a:r>
              <a:rPr lang="en-US" sz="2000" dirty="0"/>
              <a:t>/bin/</a:t>
            </a:r>
            <a:r>
              <a:rPr lang="en-US" sz="2000" dirty="0" err="1"/>
              <a:t>passwd</a:t>
            </a:r>
            <a:endParaRPr lang="en-US" sz="2000" dirty="0"/>
          </a:p>
          <a:p>
            <a:r>
              <a:rPr lang="en-US" sz="2000" dirty="0"/>
              <a:t>-r-</a:t>
            </a:r>
            <a:r>
              <a:rPr lang="en-US" sz="2000" dirty="0" err="1">
                <a:solidFill>
                  <a:srgbClr val="FF0000"/>
                </a:solidFill>
              </a:rPr>
              <a:t>s</a:t>
            </a:r>
            <a:r>
              <a:rPr lang="en-US" sz="2000" dirty="0" err="1"/>
              <a:t>r</a:t>
            </a:r>
            <a:r>
              <a:rPr lang="en-US" sz="2000" dirty="0"/>
              <a:t>-</a:t>
            </a:r>
            <a:r>
              <a:rPr lang="en-US" sz="2000" dirty="0" err="1"/>
              <a:t>xr</a:t>
            </a:r>
            <a:r>
              <a:rPr lang="en-US" sz="2000" dirty="0"/>
              <a:t>-x  1   root   bin  19031 Feb 7 13:47  /</a:t>
            </a:r>
            <a:r>
              <a:rPr lang="en-US" sz="2000" dirty="0" err="1"/>
              <a:t>usr</a:t>
            </a:r>
            <a:r>
              <a:rPr lang="en-US" sz="2000" dirty="0"/>
              <a:t>/bin/</a:t>
            </a:r>
            <a:r>
              <a:rPr lang="en-US" sz="2000" dirty="0" err="1"/>
              <a:t>passwd</a:t>
            </a:r>
            <a:r>
              <a:rPr lang="en-US" sz="2000" dirty="0"/>
              <a:t>*</a:t>
            </a:r>
          </a:p>
        </p:txBody>
      </p:sp>
      <p:sp>
        <p:nvSpPr>
          <p:cNvPr id="8" name="Slide Number Placeholder 3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9" name="Text Box 1"/>
          <p:cNvSpPr txBox="1"/>
          <p:nvPr/>
        </p:nvSpPr>
        <p:spPr>
          <a:xfrm>
            <a:off x="467544" y="5896711"/>
            <a:ext cx="8482124" cy="764704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$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ls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l 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/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home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/</a:t>
            </a:r>
            <a:r>
              <a:rPr lang="en-US" sz="2000" dirty="0" err="1">
                <a:solidFill>
                  <a:srgbClr val="252525"/>
                </a:solidFill>
                <a:latin typeface="Menlo" charset="0"/>
                <a:ea typeface="Calibri" charset="0"/>
                <a:cs typeface="Times New Roman" charset="0"/>
              </a:rPr>
              <a:t>ron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US" sz="2000" dirty="0" err="1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d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rwxr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xr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-</a:t>
            </a:r>
            <a:r>
              <a:rPr lang="en-US" sz="2000" dirty="0">
                <a:solidFill>
                  <a:srgbClr val="FF0000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t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1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ron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 users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1024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</a:t>
            </a:r>
            <a:r>
              <a:rPr lang="en-US" sz="2000" dirty="0">
                <a:solidFill>
                  <a:srgbClr val="6A004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Nov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2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00</a:t>
            </a:r>
            <a:r>
              <a:rPr lang="en-US" sz="2000" dirty="0">
                <a:solidFill>
                  <a:srgbClr val="535502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:</a:t>
            </a:r>
            <a:r>
              <a:rPr lang="en-US" sz="2000" dirty="0">
                <a:solidFill>
                  <a:srgbClr val="0B5453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10</a:t>
            </a:r>
            <a:r>
              <a:rPr lang="en-US" sz="2000" dirty="0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  </a:t>
            </a:r>
            <a:r>
              <a:rPr lang="en-US" sz="2000" dirty="0" err="1">
                <a:solidFill>
                  <a:srgbClr val="252525"/>
                </a:solidFill>
                <a:effectLst/>
                <a:latin typeface="Menlo" charset="0"/>
                <a:ea typeface="Calibri" charset="0"/>
                <a:cs typeface="Times New Roman" charset="0"/>
              </a:rPr>
              <a:t>mydir</a:t>
            </a:r>
            <a:r>
              <a:rPr lang="en-US" sz="2000" dirty="0">
                <a:solidFill>
                  <a:srgbClr val="000000"/>
                </a:solidFill>
                <a:effectLst/>
                <a:ea typeface="Calibri" charset="0"/>
                <a:cs typeface="Times New Roman" charset="0"/>
              </a:rPr>
              <a:t> </a:t>
            </a:r>
            <a:endParaRPr lang="en-US" sz="2000" dirty="0"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1572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File Permissions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In order to change the permissions of files in Unix we use the </a:t>
            </a:r>
            <a:r>
              <a:rPr lang="en-US" sz="2400" b="1" i="1" dirty="0" err="1"/>
              <a:t>chmod</a:t>
            </a:r>
            <a:r>
              <a:rPr lang="en-US" sz="2400" dirty="0"/>
              <a:t> command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The </a:t>
            </a:r>
            <a:r>
              <a:rPr lang="en-US" sz="2400" b="1" i="1" dirty="0" err="1"/>
              <a:t>chmod</a:t>
            </a:r>
            <a:r>
              <a:rPr lang="en-US" sz="2400" dirty="0"/>
              <a:t> command has the following format:</a:t>
            </a: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r>
              <a:rPr lang="en-US" sz="3200" dirty="0"/>
              <a:t> </a:t>
            </a:r>
            <a:r>
              <a:rPr lang="en-US" sz="2000" i="1" dirty="0" err="1"/>
              <a:t>chmod</a:t>
            </a:r>
            <a:r>
              <a:rPr lang="en-US" sz="2000" i="1" dirty="0"/>
              <a:t> </a:t>
            </a:r>
            <a:r>
              <a:rPr lang="en-US" sz="2000" dirty="0"/>
              <a:t>&lt;options&gt; permissions file-name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For Example:</a:t>
            </a:r>
            <a:endParaRPr lang="en-US" i="1" dirty="0"/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The command </a:t>
            </a:r>
            <a:r>
              <a:rPr lang="en-US" sz="2000" i="1" dirty="0" err="1"/>
              <a:t>chmod</a:t>
            </a:r>
            <a:r>
              <a:rPr lang="en-US" sz="2000" i="1" dirty="0"/>
              <a:t> 420 </a:t>
            </a:r>
            <a:r>
              <a:rPr lang="en-US" sz="2000" i="1" dirty="0" err="1"/>
              <a:t>a.o</a:t>
            </a:r>
            <a:r>
              <a:rPr lang="en-US" sz="2000" dirty="0"/>
              <a:t> will set the permission of </a:t>
            </a:r>
            <a:r>
              <a:rPr lang="en-US" sz="2000" dirty="0" err="1"/>
              <a:t>a.o</a:t>
            </a:r>
            <a:r>
              <a:rPr lang="en-US" sz="2000" dirty="0"/>
              <a:t> to </a:t>
            </a:r>
            <a:r>
              <a:rPr lang="en-US" sz="2000" i="1" dirty="0"/>
              <a:t>–r---w----</a:t>
            </a:r>
          </a:p>
          <a:p>
            <a:pPr marL="925830" lvl="2" indent="-285750"/>
            <a:r>
              <a:rPr lang="en-US" sz="1800" i="1" dirty="0"/>
              <a:t>420 -&gt; 100010000</a:t>
            </a:r>
          </a:p>
          <a:p>
            <a:pPr marL="925830" lvl="2" indent="-285750"/>
            <a:r>
              <a:rPr lang="en-US" sz="1800" i="1" dirty="0"/>
              <a:t>The following command are equivalent: </a:t>
            </a:r>
            <a:br>
              <a:rPr lang="en-US" sz="1800" i="1" dirty="0"/>
            </a:br>
            <a:r>
              <a:rPr lang="en-US" sz="1800" i="1" dirty="0" err="1"/>
              <a:t>chmod</a:t>
            </a:r>
            <a:r>
              <a:rPr lang="en-US" sz="1800" i="1" dirty="0"/>
              <a:t> </a:t>
            </a:r>
            <a:r>
              <a:rPr lang="en-US" sz="1800" dirty="0"/>
              <a:t>u=</a:t>
            </a:r>
            <a:r>
              <a:rPr lang="en-US" sz="1800" dirty="0" err="1"/>
              <a:t>r,g</a:t>
            </a:r>
            <a:r>
              <a:rPr lang="en-US" sz="1800" dirty="0"/>
              <a:t>=w </a:t>
            </a:r>
            <a:r>
              <a:rPr lang="en-US" sz="1800" dirty="0" err="1"/>
              <a:t>a.o</a:t>
            </a:r>
            <a:endParaRPr lang="en-US" sz="1600" dirty="0"/>
          </a:p>
          <a:p>
            <a:pPr marL="285750" indent="-285750">
              <a:buFont typeface="Arial" charset="0"/>
              <a:buChar char="•"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2256698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File Permissions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Setting/Unsetting the SUID: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i="1" dirty="0" err="1"/>
              <a:t>chmod</a:t>
            </a:r>
            <a:r>
              <a:rPr lang="en-US" sz="2000" i="1" dirty="0"/>
              <a:t> </a:t>
            </a:r>
            <a:r>
              <a:rPr lang="en-US" sz="2000" dirty="0" err="1"/>
              <a:t>u+s</a:t>
            </a:r>
            <a:r>
              <a:rPr lang="en-US" sz="2000" dirty="0"/>
              <a:t>  &lt;file-name&gt;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i="1" dirty="0" err="1"/>
              <a:t>chmod</a:t>
            </a:r>
            <a:r>
              <a:rPr lang="en-US" sz="2000" i="1" dirty="0"/>
              <a:t> </a:t>
            </a:r>
            <a:r>
              <a:rPr lang="en-US" sz="2000" dirty="0"/>
              <a:t>u-s  &lt;file-name&gt;</a:t>
            </a:r>
            <a:endParaRPr lang="en-US" sz="1600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Setting/Unsetting the GUID 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i="1" dirty="0" err="1"/>
              <a:t>chmod</a:t>
            </a:r>
            <a:r>
              <a:rPr lang="en-US" sz="2000" i="1" dirty="0"/>
              <a:t> </a:t>
            </a:r>
            <a:r>
              <a:rPr lang="en-US" sz="2000" dirty="0" err="1"/>
              <a:t>g+s</a:t>
            </a:r>
            <a:r>
              <a:rPr lang="en-US" sz="2000" dirty="0"/>
              <a:t>  &lt;file-name&gt;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i="1" dirty="0" err="1"/>
              <a:t>chmod</a:t>
            </a:r>
            <a:r>
              <a:rPr lang="en-US" sz="2000" i="1" dirty="0"/>
              <a:t> </a:t>
            </a:r>
            <a:r>
              <a:rPr lang="en-US" sz="2000" dirty="0"/>
              <a:t>g-s  &lt;file-name&gt;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Setting/Unsetting the Sticky-Bit: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i="1" dirty="0" err="1"/>
              <a:t>chmod</a:t>
            </a:r>
            <a:r>
              <a:rPr lang="en-US" sz="2000" i="1" dirty="0"/>
              <a:t> </a:t>
            </a:r>
            <a:r>
              <a:rPr lang="en-US" sz="2000" dirty="0"/>
              <a:t>+t  &lt;file-name&gt;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i="1" dirty="0" err="1"/>
              <a:t>chmod</a:t>
            </a:r>
            <a:r>
              <a:rPr lang="en-US" sz="2000" i="1" dirty="0"/>
              <a:t> </a:t>
            </a:r>
            <a:r>
              <a:rPr lang="en-US" sz="2000" dirty="0"/>
              <a:t>-t  &lt;file-name&gt; </a:t>
            </a:r>
            <a:br>
              <a:rPr lang="en-US" dirty="0"/>
            </a:br>
            <a:r>
              <a:rPr lang="en-US" sz="2800" i="1" dirty="0"/>
              <a:t> </a:t>
            </a:r>
          </a:p>
          <a:p>
            <a:pPr marL="285750" indent="-285750">
              <a:buFont typeface="Arial" charset="0"/>
              <a:buChar char="•"/>
            </a:pP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2296942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Exercise – 18.04.2019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While inspecting the discretionary access-control (DAC) arrangements on a Unix computer, you find the following setup: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Members of group </a:t>
            </a:r>
            <a:r>
              <a:rPr lang="en-US" b="1" dirty="0"/>
              <a:t>staff</a:t>
            </a:r>
            <a:r>
              <a:rPr lang="en-US" dirty="0"/>
              <a:t> – </a:t>
            </a:r>
            <a:r>
              <a:rPr lang="en-US" dirty="0" err="1"/>
              <a:t>alex</a:t>
            </a:r>
            <a:r>
              <a:rPr lang="en-US" dirty="0"/>
              <a:t>, </a:t>
            </a:r>
            <a:r>
              <a:rPr lang="en-US" dirty="0" err="1"/>
              <a:t>benn</a:t>
            </a:r>
            <a:r>
              <a:rPr lang="en-US" dirty="0"/>
              <a:t> and </a:t>
            </a:r>
            <a:r>
              <a:rPr lang="en-US" dirty="0" err="1"/>
              <a:t>cloe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Members of group </a:t>
            </a:r>
            <a:r>
              <a:rPr lang="en-US" b="1" dirty="0"/>
              <a:t>gurus</a:t>
            </a:r>
            <a:r>
              <a:rPr lang="en-US" dirty="0"/>
              <a:t> – </a:t>
            </a:r>
            <a:r>
              <a:rPr lang="en-US" dirty="0" err="1"/>
              <a:t>cloe</a:t>
            </a:r>
            <a:r>
              <a:rPr lang="en-US" dirty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The file </a:t>
            </a:r>
            <a:r>
              <a:rPr lang="en-US" b="1" dirty="0" err="1"/>
              <a:t>microedit</a:t>
            </a:r>
            <a:r>
              <a:rPr lang="en-US" dirty="0"/>
              <a:t> application is a copy of /</a:t>
            </a:r>
            <a:r>
              <a:rPr lang="en-US" dirty="0" err="1"/>
              <a:t>usr</a:t>
            </a:r>
            <a:r>
              <a:rPr lang="en-US" dirty="0"/>
              <a:t>/bin/vim program which is a normal text editor</a:t>
            </a:r>
            <a:endParaRPr lang="en-US" sz="1800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761238" lvl="2" indent="-285750"/>
            <a:endParaRPr lang="en-US" sz="1800" dirty="0"/>
          </a:p>
          <a:p>
            <a:pPr marL="1554480" lvl="3" indent="-457200">
              <a:buFont typeface="Arial" charset="0"/>
              <a:buChar char="•"/>
            </a:pPr>
            <a:endParaRPr lang="en-US" sz="1800" b="1" dirty="0"/>
          </a:p>
          <a:p>
            <a:pPr marL="578358" lvl="1" indent="-285750">
              <a:buFont typeface="Arial" charset="0"/>
              <a:buChar char="•"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822960" y="4247789"/>
            <a:ext cx="7543800" cy="224458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835696" y="2054933"/>
            <a:ext cx="7543801" cy="9279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84276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Exercise – 18.05.2017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Draw an access control matrix that shows for each of the above five files, whether </a:t>
            </a:r>
            <a:r>
              <a:rPr lang="en-US" sz="2400" dirty="0" err="1"/>
              <a:t>alex</a:t>
            </a:r>
            <a:r>
              <a:rPr lang="en-US" sz="2400" dirty="0"/>
              <a:t>, </a:t>
            </a:r>
            <a:r>
              <a:rPr lang="en-US" sz="2400" dirty="0" err="1"/>
              <a:t>benn</a:t>
            </a:r>
            <a:r>
              <a:rPr lang="en-US" sz="2400" dirty="0"/>
              <a:t>, or </a:t>
            </a:r>
            <a:r>
              <a:rPr lang="en-US" sz="2400" dirty="0" err="1"/>
              <a:t>cloe</a:t>
            </a:r>
            <a:r>
              <a:rPr lang="en-US" sz="2400" dirty="0"/>
              <a:t> are able to obtain the right to read or write its contents</a:t>
            </a:r>
          </a:p>
          <a:p>
            <a:pPr marL="450342" indent="-285750">
              <a:buFont typeface="Arial" charset="0"/>
              <a:buChar char="•"/>
            </a:pPr>
            <a:r>
              <a:rPr lang="en-US" sz="2400" dirty="0"/>
              <a:t>In order to verify your answer you should create the users, groups and files in your Kali Linux machine have fun :-)</a:t>
            </a:r>
            <a:endParaRPr lang="en-US" sz="2800" dirty="0"/>
          </a:p>
          <a:p>
            <a:pPr marL="761238" lvl="2" indent="-285750"/>
            <a:endParaRPr lang="en-US" sz="1800" dirty="0"/>
          </a:p>
          <a:p>
            <a:pPr marL="1554480" lvl="3" indent="-457200">
              <a:buFont typeface="Arial" charset="0"/>
              <a:buChar char="•"/>
            </a:pPr>
            <a:endParaRPr lang="en-US" sz="1800" b="1" dirty="0"/>
          </a:p>
          <a:p>
            <a:pPr marL="578358" lvl="1" indent="-285750">
              <a:buFont typeface="Arial" charset="0"/>
              <a:buChar char="•"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323528" y="4220498"/>
            <a:ext cx="8276672" cy="223928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861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Users, Groups and Passwords at Unix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1" indent="-457200">
              <a:buFont typeface="Arial" charset="0"/>
              <a:buChar char="•"/>
            </a:pPr>
            <a:r>
              <a:rPr lang="en-US" sz="2400" dirty="0"/>
              <a:t>In Linux, a user is identified using a unique identifier called user-id (UID)</a:t>
            </a:r>
          </a:p>
          <a:p>
            <a:pPr marL="1097280" lvl="2" indent="-457200">
              <a:buFont typeface="Arial" charset="0"/>
              <a:buChar char="•"/>
            </a:pPr>
            <a:r>
              <a:rPr lang="en-US" sz="2000" dirty="0"/>
              <a:t>Each user belongs to at least one group called the user’s primary group</a:t>
            </a:r>
          </a:p>
          <a:p>
            <a:pPr marL="1097280" lvl="2" indent="-457200">
              <a:buFont typeface="Arial" charset="0"/>
              <a:buChar char="•"/>
            </a:pPr>
            <a:r>
              <a:rPr lang="en-US" sz="2000" dirty="0"/>
              <a:t>Like user, a group is also identified with the help of a unique identifier called group id (GID)</a:t>
            </a:r>
            <a:endParaRPr lang="en-US" sz="1600" dirty="0"/>
          </a:p>
          <a:p>
            <a:pPr marL="914400" lvl="1" indent="-457200">
              <a:buFont typeface="Arial" charset="0"/>
              <a:buChar char="•"/>
            </a:pPr>
            <a:r>
              <a:rPr lang="en-US" sz="2400" dirty="0"/>
              <a:t>UID and GID controls the accessibility of the files and folders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/>
              <a:t>Unix based operating systems maintain the information of its users in a readable file – /</a:t>
            </a:r>
            <a:r>
              <a:rPr lang="en-US" sz="2400" dirty="0" err="1"/>
              <a:t>etc</a:t>
            </a:r>
            <a:r>
              <a:rPr lang="en-US" sz="2400" dirty="0"/>
              <a:t>/</a:t>
            </a:r>
            <a:r>
              <a:rPr lang="en-US" sz="2400" dirty="0" err="1"/>
              <a:t>passwd</a:t>
            </a:r>
            <a:endParaRPr lang="en-US" sz="2800" i="1" dirty="0"/>
          </a:p>
          <a:p>
            <a:pPr marL="285750" indent="-285750">
              <a:buFont typeface="Arial" charset="0"/>
              <a:buChar char="•"/>
            </a:pPr>
            <a:endParaRPr lang="en-US" sz="24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165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structure of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passwd</a:t>
            </a:r>
            <a:r>
              <a:rPr lang="en-US" dirty="0"/>
              <a:t>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1" indent="-457200">
              <a:buFont typeface="Arial" charset="0"/>
              <a:buChar char="•"/>
            </a:pPr>
            <a:r>
              <a:rPr lang="en-US" sz="2400" b="1" dirty="0"/>
              <a:t>Field 1: Username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This is the username which is used for login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Username uniquely identifies a user on a Linux system.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We can’t have multiple users with same username</a:t>
            </a:r>
            <a:r>
              <a:rPr lang="en-US" sz="3200" i="1" dirty="0"/>
              <a:t> </a:t>
            </a:r>
            <a:endParaRPr lang="en-US" sz="2800" i="1" dirty="0"/>
          </a:p>
          <a:p>
            <a:pPr marL="914400" lvl="1" indent="-457200">
              <a:buFont typeface="Arial" charset="0"/>
              <a:buChar char="•"/>
            </a:pPr>
            <a:r>
              <a:rPr lang="en-US" sz="2400" b="1" dirty="0"/>
              <a:t>Field 2: Password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This field contains the encrypted password for the user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Value ‘x’ in this field indicates that the user password is stored in the </a:t>
            </a:r>
            <a:r>
              <a:rPr lang="en-US" sz="2000" b="1" dirty="0"/>
              <a:t>/</a:t>
            </a:r>
            <a:r>
              <a:rPr lang="en-US" sz="2000" b="1" dirty="0" err="1"/>
              <a:t>etc</a:t>
            </a:r>
            <a:r>
              <a:rPr lang="en-US" sz="2000" b="1" dirty="0"/>
              <a:t>/shadow</a:t>
            </a:r>
            <a:r>
              <a:rPr lang="en-US" sz="2000" dirty="0"/>
              <a:t> file</a:t>
            </a:r>
            <a:endParaRPr lang="en-US" sz="1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2" y="5788620"/>
            <a:ext cx="8902700" cy="5207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323528" y="6220668"/>
            <a:ext cx="499431" cy="0"/>
          </a:xfrm>
          <a:prstGeom prst="line">
            <a:avLst/>
          </a:prstGeom>
          <a:ln w="476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971600" y="6220668"/>
            <a:ext cx="288032" cy="0"/>
          </a:xfrm>
          <a:prstGeom prst="line">
            <a:avLst/>
          </a:prstGeom>
          <a:ln w="476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8700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structure of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passwd</a:t>
            </a:r>
            <a:r>
              <a:rPr lang="en-US" dirty="0"/>
              <a:t>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1" indent="-457200">
              <a:buFont typeface="Arial" charset="0"/>
              <a:buChar char="•"/>
            </a:pPr>
            <a:r>
              <a:rPr lang="en-US" sz="2400" b="1" dirty="0"/>
              <a:t>Field 3: User-ID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User-Id is a unique number which is used by Linux to identify the user - There is one to one mapping between the Username and User-ID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Every user must be assigned with a unique UID. This applies to all UIDs but 0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The root is assigned with a special UID = 0,  any user having UID = 0 has root privileges</a:t>
            </a:r>
            <a:endParaRPr lang="en-US" sz="1800" dirty="0"/>
          </a:p>
          <a:p>
            <a:pPr marL="285750" indent="-285750">
              <a:buFont typeface="Arial" charset="0"/>
              <a:buChar char="•"/>
            </a:pPr>
            <a:endParaRPr lang="en-US" sz="24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2" y="5788620"/>
            <a:ext cx="8902700" cy="5207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1403648" y="6220668"/>
            <a:ext cx="576064" cy="0"/>
          </a:xfrm>
          <a:prstGeom prst="line">
            <a:avLst/>
          </a:prstGeom>
          <a:ln w="476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501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structure of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passwd</a:t>
            </a:r>
            <a:r>
              <a:rPr lang="en-US" dirty="0"/>
              <a:t>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1" indent="-457200">
              <a:buFont typeface="Arial" charset="0"/>
              <a:buChar char="•"/>
            </a:pPr>
            <a:r>
              <a:rPr lang="en-US" sz="2400" b="1" dirty="0"/>
              <a:t>Field 4: Group-ID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Group-Id represents a unique number identifying the primary group id for the user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Linux maintains the group name and group id mapping in a separate readable file </a:t>
            </a:r>
            <a:r>
              <a:rPr lang="en-US" sz="2000" b="1" dirty="0"/>
              <a:t>/</a:t>
            </a:r>
            <a:r>
              <a:rPr lang="en-US" sz="2000" b="1" dirty="0" err="1"/>
              <a:t>etc</a:t>
            </a:r>
            <a:r>
              <a:rPr lang="en-US" sz="2000" b="1" dirty="0"/>
              <a:t>/group</a:t>
            </a:r>
            <a:endParaRPr lang="en-US" sz="1800" b="1" dirty="0"/>
          </a:p>
          <a:p>
            <a:pPr marL="914400" lvl="1" indent="-457200">
              <a:buFont typeface="Arial" charset="0"/>
              <a:buChar char="•"/>
            </a:pPr>
            <a:r>
              <a:rPr lang="en-US" sz="2400" b="1" dirty="0"/>
              <a:t>Field 5: User Info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This field is used to store the general information about the user (like a full name)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This field can be left blank</a:t>
            </a:r>
            <a:endParaRPr lang="en-US" sz="1800" dirty="0"/>
          </a:p>
          <a:p>
            <a:pPr marL="1371600" lvl="2" indent="-457200">
              <a:buFont typeface="Arial" charset="0"/>
              <a:buChar char="•"/>
            </a:pPr>
            <a:endParaRPr lang="en-US" sz="1800" b="1" dirty="0"/>
          </a:p>
          <a:p>
            <a:pPr marL="285750" indent="-285750">
              <a:buFont typeface="Arial" charset="0"/>
              <a:buChar char="•"/>
            </a:pPr>
            <a:endParaRPr lang="en-US" sz="24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5788620"/>
            <a:ext cx="8902700" cy="5207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2120900" y="6220668"/>
            <a:ext cx="576064" cy="0"/>
          </a:xfrm>
          <a:prstGeom prst="line">
            <a:avLst/>
          </a:prstGeom>
          <a:ln w="476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840980" y="6220668"/>
            <a:ext cx="2160240" cy="0"/>
          </a:xfrm>
          <a:prstGeom prst="line">
            <a:avLst/>
          </a:prstGeom>
          <a:ln w="476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356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structure of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passwd</a:t>
            </a:r>
            <a:r>
              <a:rPr lang="en-US" dirty="0"/>
              <a:t>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lvl="1" indent="-457200">
              <a:buFont typeface="Arial" charset="0"/>
              <a:buChar char="•"/>
            </a:pPr>
            <a:r>
              <a:rPr lang="en-US" sz="2400" b="1" dirty="0"/>
              <a:t>Field 6: User’s Home Directory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This field is used to store the general information about the user like full name etc.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This field contains the location of user’s home directory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A user is provided full access to it’s home directory</a:t>
            </a:r>
            <a:endParaRPr lang="he-IL" sz="1800" dirty="0"/>
          </a:p>
          <a:p>
            <a:pPr marL="914400" lvl="1" indent="-457200">
              <a:buFont typeface="Arial" charset="0"/>
              <a:buChar char="•"/>
            </a:pPr>
            <a:r>
              <a:rPr lang="en-US" sz="2400" b="1" dirty="0"/>
              <a:t>Field 7: User’s Shell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Shell is the first program that a user encounters after logging into a Linux system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Linux comes with several shells (/bin/</a:t>
            </a:r>
            <a:r>
              <a:rPr lang="en-US" sz="2000" dirty="0" err="1"/>
              <a:t>sh</a:t>
            </a:r>
            <a:r>
              <a:rPr lang="en-US" sz="2000" dirty="0"/>
              <a:t>, /bin/bash etc.)</a:t>
            </a:r>
          </a:p>
          <a:p>
            <a:pPr marL="1371600" lvl="2" indent="-457200">
              <a:buFont typeface="Arial" charset="0"/>
              <a:buChar char="•"/>
            </a:pPr>
            <a:r>
              <a:rPr lang="en-US" sz="2000" dirty="0"/>
              <a:t>This field stores the user’s default shell</a:t>
            </a:r>
            <a:endParaRPr lang="en-US" sz="1800" dirty="0"/>
          </a:p>
          <a:p>
            <a:pPr marL="1371600" lvl="2" indent="-457200">
              <a:buFont typeface="Arial" charset="0"/>
              <a:buChar char="•"/>
            </a:pPr>
            <a:endParaRPr lang="en-US" sz="1800" dirty="0"/>
          </a:p>
          <a:p>
            <a:pPr marL="1371600" lvl="2" indent="-457200">
              <a:buFont typeface="Arial" charset="0"/>
              <a:buChar char="•"/>
            </a:pPr>
            <a:endParaRPr lang="en-US" sz="1800" b="1" dirty="0"/>
          </a:p>
          <a:p>
            <a:pPr marL="285750" indent="-285750">
              <a:buFont typeface="Arial" charset="0"/>
              <a:buChar char="•"/>
            </a:pPr>
            <a:endParaRPr lang="en-US" sz="24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2" y="5788620"/>
            <a:ext cx="8902700" cy="5207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5220072" y="6220668"/>
            <a:ext cx="1728192" cy="0"/>
          </a:xfrm>
          <a:prstGeom prst="line">
            <a:avLst/>
          </a:prstGeom>
          <a:ln w="476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092280" y="6220668"/>
            <a:ext cx="1728192" cy="0"/>
          </a:xfrm>
          <a:prstGeom prst="line">
            <a:avLst/>
          </a:prstGeom>
          <a:ln w="4762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813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structure of /</a:t>
            </a:r>
            <a:r>
              <a:rPr lang="en-US" dirty="0" err="1"/>
              <a:t>etc</a:t>
            </a:r>
            <a:r>
              <a:rPr lang="en-US" dirty="0"/>
              <a:t>/shadow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/>
              <a:t>In Unix based operating systems, the  </a:t>
            </a:r>
            <a:r>
              <a:rPr lang="en-US" sz="2400" b="1" dirty="0"/>
              <a:t>/</a:t>
            </a:r>
            <a:r>
              <a:rPr lang="en-US" sz="2400" b="1" dirty="0" err="1"/>
              <a:t>etc</a:t>
            </a:r>
            <a:r>
              <a:rPr lang="en-US" sz="2400" b="1" dirty="0"/>
              <a:t>/shadow</a:t>
            </a:r>
            <a:r>
              <a:rPr lang="en-US" sz="2400" dirty="0"/>
              <a:t> file contains password and account expiry information for the users</a:t>
            </a: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400" b="1" dirty="0"/>
              <a:t>Field 1</a:t>
            </a:r>
            <a:r>
              <a:rPr lang="en-US" sz="2400" dirty="0"/>
              <a:t> – username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b="1" dirty="0"/>
              <a:t>Field 2</a:t>
            </a:r>
            <a:r>
              <a:rPr lang="en-US" sz="2400" dirty="0"/>
              <a:t> – encrypted password (break with a ‘$’ sign) where</a:t>
            </a:r>
            <a:endParaRPr lang="en-US" sz="2800" dirty="0"/>
          </a:p>
          <a:p>
            <a:pPr marL="761238" lvl="2" indent="-285750">
              <a:buFont typeface="Arial" charset="0"/>
              <a:buChar char="•"/>
            </a:pPr>
            <a:r>
              <a:rPr lang="en-US" sz="2000" dirty="0"/>
              <a:t>(1) Hash Algorithm (where: 1 – MD5, 2 – Blowfish, 3 – </a:t>
            </a:r>
            <a:r>
              <a:rPr lang="en-US" sz="2000" dirty="0" err="1"/>
              <a:t>eksBLowfish</a:t>
            </a:r>
            <a:r>
              <a:rPr lang="en-US" sz="2000" dirty="0"/>
              <a:t>, 4 – SHA256 and 5 – SHA512)</a:t>
            </a:r>
          </a:p>
          <a:p>
            <a:pPr marL="761238" lvl="2" indent="-285750">
              <a:buFont typeface="Arial" charset="0"/>
              <a:buChar char="•"/>
            </a:pPr>
            <a:r>
              <a:rPr lang="en-US" sz="2000" dirty="0"/>
              <a:t>(2) Salt Value </a:t>
            </a:r>
          </a:p>
          <a:p>
            <a:pPr marL="761238" lvl="2" indent="-285750">
              <a:buFont typeface="Arial" charset="0"/>
              <a:buChar char="•"/>
            </a:pPr>
            <a:r>
              <a:rPr lang="en-US" sz="2000" dirty="0"/>
              <a:t>(3)</a:t>
            </a:r>
            <a:r>
              <a:rPr lang="en-US" sz="2000" b="1" dirty="0"/>
              <a:t> </a:t>
            </a:r>
            <a:r>
              <a:rPr lang="en-US" sz="2000" dirty="0"/>
              <a:t>Password</a:t>
            </a:r>
            <a:endParaRPr lang="en-US" sz="2000" b="1" dirty="0"/>
          </a:p>
          <a:p>
            <a:pPr marL="578358" lvl="1" indent="-285750">
              <a:buFont typeface="Arial" charset="0"/>
              <a:buChar char="•"/>
            </a:pPr>
            <a:endParaRPr lang="en-US" sz="16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04" y="5869094"/>
            <a:ext cx="8986610" cy="40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027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structure of /</a:t>
            </a:r>
            <a:r>
              <a:rPr lang="en-US" dirty="0" err="1"/>
              <a:t>etc</a:t>
            </a:r>
            <a:r>
              <a:rPr lang="en-US" dirty="0"/>
              <a:t>/shadow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78358" lvl="1" indent="-285750">
              <a:buFont typeface="Arial" charset="0"/>
              <a:buChar char="•"/>
            </a:pPr>
            <a:r>
              <a:rPr lang="en-US" sz="2600" b="1" dirty="0"/>
              <a:t>Field 3 – </a:t>
            </a:r>
            <a:r>
              <a:rPr lang="en-US" sz="2600" dirty="0"/>
              <a:t>last password change (in days since 1.1.1970)</a:t>
            </a:r>
          </a:p>
          <a:p>
            <a:pPr marL="578358" lvl="1" indent="-285750">
              <a:buFont typeface="Arial" charset="0"/>
              <a:buChar char="•"/>
            </a:pPr>
            <a:r>
              <a:rPr lang="en-US" sz="2600" b="1" dirty="0"/>
              <a:t>Field 4 - </a:t>
            </a:r>
            <a:r>
              <a:rPr lang="en-US" sz="2600" dirty="0"/>
              <a:t>minimum number of days required between password changes</a:t>
            </a:r>
          </a:p>
          <a:p>
            <a:pPr marL="578358" lvl="1" indent="-285750">
              <a:buFont typeface="Arial" charset="0"/>
              <a:buChar char="•"/>
            </a:pPr>
            <a:r>
              <a:rPr lang="en-US" sz="2600" b="1" dirty="0"/>
              <a:t>Field 5 - </a:t>
            </a:r>
            <a:r>
              <a:rPr lang="en-US" sz="2600" dirty="0"/>
              <a:t>maximum number of days the password is valid (enforced)</a:t>
            </a:r>
          </a:p>
          <a:p>
            <a:pPr marL="578358" lvl="1" indent="-285750">
              <a:buFont typeface="Arial" charset="0"/>
              <a:buChar char="•"/>
            </a:pPr>
            <a:r>
              <a:rPr lang="en-US" sz="2600" b="1" dirty="0"/>
              <a:t>Filed 6 - </a:t>
            </a:r>
            <a:r>
              <a:rPr lang="en-US" sz="2600" dirty="0"/>
              <a:t>number of days before password is to expire (warned)</a:t>
            </a:r>
            <a:endParaRPr lang="en-US" sz="2600" b="1" dirty="0"/>
          </a:p>
          <a:p>
            <a:pPr marL="578358" lvl="1" indent="-285750">
              <a:buFont typeface="Arial" charset="0"/>
              <a:buChar char="•"/>
            </a:pPr>
            <a:r>
              <a:rPr lang="en-US" sz="2600" b="1" dirty="0"/>
              <a:t>Field 7 - </a:t>
            </a:r>
            <a:r>
              <a:rPr lang="en-US" sz="2600" dirty="0"/>
              <a:t>number of days after password expires that account is disabled</a:t>
            </a:r>
          </a:p>
          <a:p>
            <a:pPr marL="578358" lvl="1" indent="-285750">
              <a:buFont typeface="Arial" charset="0"/>
              <a:buChar char="•"/>
            </a:pPr>
            <a:r>
              <a:rPr lang="en-US" sz="2600" b="1" dirty="0"/>
              <a:t>Field 8</a:t>
            </a:r>
            <a:r>
              <a:rPr lang="en-US" sz="2600" dirty="0"/>
              <a:t> - days since 1.1.1970 that the account has been disabled</a:t>
            </a:r>
          </a:p>
          <a:p>
            <a:pPr marL="749808" lvl="1" indent="-457200">
              <a:buFont typeface="Arial" charset="0"/>
              <a:buChar char="•"/>
            </a:pPr>
            <a:endParaRPr lang="en-US" dirty="0"/>
          </a:p>
          <a:p>
            <a:pPr marL="932688" lvl="2" indent="-457200">
              <a:buFont typeface="Arial" charset="0"/>
              <a:buChar char="•"/>
            </a:pPr>
            <a:endParaRPr lang="en-US" sz="1800" dirty="0"/>
          </a:p>
          <a:p>
            <a:pPr marL="1554480" lvl="3" indent="-457200">
              <a:buFont typeface="Arial" charset="0"/>
              <a:buChar char="•"/>
            </a:pPr>
            <a:endParaRPr lang="en-US" sz="1800" b="1" dirty="0"/>
          </a:p>
          <a:p>
            <a:pPr marL="578358" lvl="1" indent="-285750">
              <a:buFont typeface="Arial" charset="0"/>
              <a:buChar char="•"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E6E70-4911-45FB-AAAA-168031483F5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Slide Number Placeholder 2"/>
          <p:cNvSpPr txBox="1">
            <a:spLocks/>
          </p:cNvSpPr>
          <p:nvPr/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5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9CE6E70-4911-45FB-AAAA-168031483F5F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04" y="5869094"/>
            <a:ext cx="8986610" cy="40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705976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Pixe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Pixel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he-IL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1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he-IL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30373</TotalTime>
  <Words>2163</Words>
  <Application>Microsoft Macintosh PowerPoint</Application>
  <PresentationFormat>On-screen Show (4:3)</PresentationFormat>
  <Paragraphs>236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Arial</vt:lpstr>
      <vt:lpstr>Arial Black</vt:lpstr>
      <vt:lpstr>Calibri</vt:lpstr>
      <vt:lpstr>Calibri Light</vt:lpstr>
      <vt:lpstr>Menlo</vt:lpstr>
      <vt:lpstr>Times New Roman</vt:lpstr>
      <vt:lpstr>Wingdings</vt:lpstr>
      <vt:lpstr>Theme1</vt:lpstr>
      <vt:lpstr>Office Theme</vt:lpstr>
      <vt:lpstr>Retrospect</vt:lpstr>
      <vt:lpstr>Computer &amp; Information Security</vt:lpstr>
      <vt:lpstr>Access Control on Linux Based Operating Systems (POSIX)</vt:lpstr>
      <vt:lpstr>Managing Users, Groups and Passwords at Unix</vt:lpstr>
      <vt:lpstr>The structure of /etc/passwd File</vt:lpstr>
      <vt:lpstr>The structure of /etc/passwd File</vt:lpstr>
      <vt:lpstr>The structure of /etc/passwd File</vt:lpstr>
      <vt:lpstr>The structure of /etc/passwd File</vt:lpstr>
      <vt:lpstr>The structure of /etc/shadow File</vt:lpstr>
      <vt:lpstr>The structure of /etc/shadow File</vt:lpstr>
      <vt:lpstr>The structure of /etc/shadow File</vt:lpstr>
      <vt:lpstr>The structure of /etc/group File</vt:lpstr>
      <vt:lpstr>Managing Users</vt:lpstr>
      <vt:lpstr>Managing Users</vt:lpstr>
      <vt:lpstr>Managing Users</vt:lpstr>
      <vt:lpstr>Access Control on Linux Based Operating Systems (POSIX)</vt:lpstr>
      <vt:lpstr>Access Control on Linux Based Operating Systems (POSIX)</vt:lpstr>
      <vt:lpstr>Access Control on Linux Based Operating Systems (POSIX)</vt:lpstr>
      <vt:lpstr>Special Permissions – SUID, SGID and Sticky-Bit </vt:lpstr>
      <vt:lpstr>Special Permissions – SUID, SGID and Sticky-Bit </vt:lpstr>
      <vt:lpstr>Special Permissions – SUID, SGID and Sticky-Bit </vt:lpstr>
      <vt:lpstr>Special Permissions – SUID, SGID and Sticky-Bit </vt:lpstr>
      <vt:lpstr>Changing File Permissions</vt:lpstr>
      <vt:lpstr>Changing File Permissions</vt:lpstr>
      <vt:lpstr>Exercise – 18.04.2019 </vt:lpstr>
      <vt:lpstr>Exercise – 18.05.2017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</dc:title>
  <dc:creator>Eitan Menahem</dc:creator>
  <cp:lastModifiedBy>Ron Bitton</cp:lastModifiedBy>
  <cp:revision>559</cp:revision>
  <dcterms:created xsi:type="dcterms:W3CDTF">2009-05-03T10:46:20Z</dcterms:created>
  <dcterms:modified xsi:type="dcterms:W3CDTF">2019-04-07T08:40:50Z</dcterms:modified>
</cp:coreProperties>
</file>

<file path=docProps/thumbnail.jpeg>
</file>